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22" r:id="rId2"/>
    <p:sldId id="259" r:id="rId3"/>
    <p:sldId id="294" r:id="rId4"/>
    <p:sldId id="321" r:id="rId5"/>
    <p:sldId id="335" r:id="rId6"/>
    <p:sldId id="296" r:id="rId7"/>
    <p:sldId id="336" r:id="rId8"/>
    <p:sldId id="337" r:id="rId9"/>
    <p:sldId id="338" r:id="rId10"/>
    <p:sldId id="339" r:id="rId11"/>
    <p:sldId id="323" r:id="rId12"/>
    <p:sldId id="341" r:id="rId13"/>
    <p:sldId id="340" r:id="rId14"/>
    <p:sldId id="342" r:id="rId15"/>
    <p:sldId id="344" r:id="rId16"/>
    <p:sldId id="345" r:id="rId17"/>
    <p:sldId id="346" r:id="rId18"/>
    <p:sldId id="347" r:id="rId19"/>
    <p:sldId id="353" r:id="rId20"/>
    <p:sldId id="359" r:id="rId21"/>
    <p:sldId id="348" r:id="rId22"/>
    <p:sldId id="349" r:id="rId23"/>
    <p:sldId id="388" r:id="rId24"/>
    <p:sldId id="350" r:id="rId25"/>
    <p:sldId id="370" r:id="rId26"/>
    <p:sldId id="326" r:id="rId27"/>
    <p:sldId id="343" r:id="rId28"/>
    <p:sldId id="354" r:id="rId29"/>
    <p:sldId id="358" r:id="rId30"/>
    <p:sldId id="355" r:id="rId31"/>
    <p:sldId id="356" r:id="rId32"/>
    <p:sldId id="357" r:id="rId33"/>
    <p:sldId id="361" r:id="rId34"/>
    <p:sldId id="360" r:id="rId35"/>
    <p:sldId id="362" r:id="rId36"/>
    <p:sldId id="365" r:id="rId37"/>
    <p:sldId id="363" r:id="rId38"/>
    <p:sldId id="364" r:id="rId39"/>
    <p:sldId id="366" r:id="rId40"/>
    <p:sldId id="367" r:id="rId41"/>
    <p:sldId id="369" r:id="rId42"/>
    <p:sldId id="368" r:id="rId43"/>
    <p:sldId id="371" r:id="rId44"/>
    <p:sldId id="372" r:id="rId45"/>
    <p:sldId id="373" r:id="rId46"/>
    <p:sldId id="376" r:id="rId47"/>
    <p:sldId id="374" r:id="rId48"/>
    <p:sldId id="377" r:id="rId49"/>
    <p:sldId id="378" r:id="rId50"/>
    <p:sldId id="379" r:id="rId51"/>
    <p:sldId id="380" r:id="rId52"/>
    <p:sldId id="381" r:id="rId53"/>
    <p:sldId id="383" r:id="rId54"/>
    <p:sldId id="387" r:id="rId55"/>
    <p:sldId id="329" r:id="rId56"/>
    <p:sldId id="382" r:id="rId57"/>
    <p:sldId id="384" r:id="rId58"/>
    <p:sldId id="332" r:id="rId59"/>
    <p:sldId id="386" r:id="rId60"/>
    <p:sldId id="297" r:id="rId61"/>
  </p:sldIdLst>
  <p:sldSz cx="12190413" cy="6859588"/>
  <p:notesSz cx="6858000" cy="9144000"/>
  <p:embeddedFontLs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E793"/>
    <a:srgbClr val="FC4E7F"/>
    <a:srgbClr val="434E5F"/>
    <a:srgbClr val="333B48"/>
    <a:srgbClr val="FDD5D5"/>
    <a:srgbClr val="FFE7E7"/>
    <a:srgbClr val="F98383"/>
    <a:srgbClr val="664D23"/>
    <a:srgbClr val="BBA895"/>
    <a:srgbClr val="F2D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110" d="100"/>
          <a:sy n="110" d="100"/>
        </p:scale>
        <p:origin x="918" y="138"/>
      </p:cViewPr>
      <p:guideLst>
        <p:guide orient="horz" pos="2160"/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184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38622" y="3291840"/>
            <a:ext cx="1512168" cy="1785769"/>
          </a:xfrm>
          <a:prstGeom prst="rect">
            <a:avLst/>
          </a:prstGeom>
          <a:solidFill>
            <a:srgbClr val="FC4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3198" y="5229994"/>
            <a:ext cx="999831" cy="1182727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422798" y="3285778"/>
            <a:ext cx="7416824" cy="194421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FC4E7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90550" y="1629594"/>
            <a:ext cx="3888432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on.kisti.re.kr/commons/util/originalView.do?cn=JAKO201504255079117&amp;dbt=JAKO&amp;koi=KISTI1.1003%2FJNL.JAKO201504255079117" TargetMode="External"/><Relationship Id="rId2" Type="http://schemas.openxmlformats.org/officeDocument/2006/relationships/hyperlink" Target="https://scienceon.kisti.re.kr/commons/util/originalView.do?cn=CFKO202232249518440&amp;oCn=NPAP13595101&amp;dbt=CFKO&amp;journal=NPRO00386978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data.go.kr/data/15058305/openapi.do" TargetMode="External"/><Relationship Id="rId4" Type="http://schemas.openxmlformats.org/officeDocument/2006/relationships/hyperlink" Target="https://race.kra.co.kr/seoulMain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422798" y="3573810"/>
            <a:ext cx="7416824" cy="1944216"/>
          </a:xfrm>
        </p:spPr>
        <p:txBody>
          <a:bodyPr/>
          <a:lstStyle/>
          <a:p>
            <a:r>
              <a:rPr lang="ko-KR" altLang="en-US" sz="3600" b="1" dirty="0"/>
              <a:t>탐색적 데이터분석</a:t>
            </a:r>
            <a:br>
              <a:rPr lang="en-US" altLang="ko-KR" sz="3600" b="1" dirty="0"/>
            </a:br>
            <a:r>
              <a:rPr lang="ko-KR" altLang="en-US" sz="3600" b="1" dirty="0"/>
              <a:t>미니 프로젝트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422798" y="5157986"/>
            <a:ext cx="3794514" cy="37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8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이진규</a:t>
            </a:r>
            <a:endParaRPr kumimoji="1" lang="en-US" altLang="ko-KR" sz="18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EE73D-72DC-7E26-3864-F831A2DF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497FA-AB35-FC92-C558-8787234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관련 문헌 조사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46B2A726-F3C4-9FD6-C590-8C9DF0DA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꾸준한 데이터의 축적 및 돈이 오가는 도박적인 요소에 의한 높은 관심으로 인하여 경마 순위 예측 관련 연구가 상당수 진행됨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관전자의 직관적인 노하우는 물론이고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축적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정제된 데이터를 바탕으로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머신러닝이나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딥러닝을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통하여 성적을 예측하려는 시도도 이루어지고 있음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이에 따른 다수의 논문이 존재하며 해당 논문들의 가설 및 결론을 이번 데이터 분석과 비교 대조하여 검증하는 과정을 진행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논문 소개 및 검증은 분석 결론에서 다룸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4131E86-29A0-D253-9E6C-EF17692B251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59370E-015F-A9EA-7025-33987CDC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430" y="1604978"/>
            <a:ext cx="2808312" cy="43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4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E78D7-0CB0-501C-50D5-8E4C8228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5F71B4-5B11-47B0-2DB9-CA784F697E35}"/>
              </a:ext>
            </a:extLst>
          </p:cNvPr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5D08E734-D9D5-D06D-654C-381910767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7454" y="3213770"/>
            <a:ext cx="2592288" cy="123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데이터 수집 과정 및 방법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프로세스 소개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방법 소개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4ACB10FC-FB49-AF6A-368B-D57E92C57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62" y="1557586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223266A0-20E9-C8BC-FAEA-36CAC8191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972" y="1630576"/>
            <a:ext cx="38898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데이터 구축 및 분석 방법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A7F470-AB82-3331-EC5C-52D772F481ED}"/>
              </a:ext>
            </a:extLst>
          </p:cNvPr>
          <p:cNvSpPr/>
          <p:nvPr/>
        </p:nvSpPr>
        <p:spPr>
          <a:xfrm>
            <a:off x="7535366" y="2277666"/>
            <a:ext cx="3744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데이터 수집 및 </a:t>
            </a:r>
            <a:r>
              <a:rPr lang="ko-KR" altLang="en-US" sz="1200" b="1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전처리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과정 소개</a:t>
            </a:r>
            <a:endParaRPr lang="en-US" altLang="ko-KR" sz="1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3BB778-0B45-7AC0-C28E-5D25EB68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39BC-8D21-9802-5294-FBD1AA4D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B6B4F-C406-BFF3-8EFF-2458D0BC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데이터 수집 과정 및 방법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2ACDBC34-E8AC-3124-5BE2-E4DDC34A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경마 경기와 관련된 누적 데이터는 공공데이터 포털에 한국마사회가 정기적으로 업데이트를 진행중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오픈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기반으로 제공되며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수는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163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종류에 달함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 분석에 필요한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선정하여 최근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(2019 ~ 2023)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간의 데이터를 수집하여 데이터 분석에 활용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데이터는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포맷으로 제공되며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오픈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Requests,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패키지로 모든 데이터 수집이 가능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66477F2-9902-27F9-6A3A-BA044BBB89D0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B4651-C243-490A-2E56-124BD16E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9" y="2997746"/>
            <a:ext cx="3096344" cy="11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7285-189C-1511-64E8-772A192EB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A0078-FEC2-7197-DA41-69A77D51B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프로세스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D3ADCC9-59C6-1E18-BC9A-D09C0A38B9D0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A75943-C232-7005-3BB9-01DD540CC020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CE9D8-5F20-3016-03A8-714C2BB8021A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FBAAB9-E1F3-91C0-82BD-737556BBDC9A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030B55-FD3D-82C5-A909-D756C31F6FF0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4C0818-25C6-6E3B-800F-225698D89B06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50DF8-268C-25E8-3B1F-0742A68CBE35}"/>
              </a:ext>
            </a:extLst>
          </p:cNvPr>
          <p:cNvSpPr txBox="1"/>
          <p:nvPr/>
        </p:nvSpPr>
        <p:spPr>
          <a:xfrm>
            <a:off x="3109318" y="3878174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96E7A-41BD-B06F-C78B-96F0C83B846E}"/>
              </a:ext>
            </a:extLst>
          </p:cNvPr>
          <p:cNvSpPr txBox="1"/>
          <p:nvPr/>
        </p:nvSpPr>
        <p:spPr>
          <a:xfrm>
            <a:off x="5883522" y="3878174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D2DED-6B1D-613F-DC0D-E7F9FE715DE3}"/>
              </a:ext>
            </a:extLst>
          </p:cNvPr>
          <p:cNvSpPr txBox="1"/>
          <p:nvPr/>
        </p:nvSpPr>
        <p:spPr>
          <a:xfrm>
            <a:off x="8610782" y="3878174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0D8DD-0711-5811-E02D-CA2CA830B307}"/>
              </a:ext>
            </a:extLst>
          </p:cNvPr>
          <p:cNvSpPr txBox="1"/>
          <p:nvPr/>
        </p:nvSpPr>
        <p:spPr>
          <a:xfrm>
            <a:off x="1424346" y="2305945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0AAFC8-D34E-F5B7-218A-10F8E222ED26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449C51-F05A-97BA-BB48-E5960EFCB000}"/>
              </a:ext>
            </a:extLst>
          </p:cNvPr>
          <p:cNvSpPr txBox="1"/>
          <p:nvPr/>
        </p:nvSpPr>
        <p:spPr>
          <a:xfrm>
            <a:off x="4206147" y="2305945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590DC1-132D-1AB9-6237-8A633603F668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21C77-556F-3168-71D2-6BDD55B8054E}"/>
              </a:ext>
            </a:extLst>
          </p:cNvPr>
          <p:cNvSpPr txBox="1"/>
          <p:nvPr/>
        </p:nvSpPr>
        <p:spPr>
          <a:xfrm>
            <a:off x="6965505" y="2305945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088F6-FA24-3615-BA40-B459A59EF431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59694-B354-EF0C-C87D-BFAF3CE57237}"/>
              </a:ext>
            </a:extLst>
          </p:cNvPr>
          <p:cNvSpPr txBox="1"/>
          <p:nvPr/>
        </p:nvSpPr>
        <p:spPr>
          <a:xfrm>
            <a:off x="9715834" y="2305945"/>
            <a:ext cx="97013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202A5C-949B-55B2-A42D-F9EFEA23BEF4}"/>
              </a:ext>
            </a:extLst>
          </p:cNvPr>
          <p:cNvSpPr txBox="1"/>
          <p:nvPr/>
        </p:nvSpPr>
        <p:spPr>
          <a:xfrm>
            <a:off x="1073965" y="378983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통하여 수집된 데이터 현황 파악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ECD1A-588C-840E-08CF-1BD5D509871B}"/>
              </a:ext>
            </a:extLst>
          </p:cNvPr>
          <p:cNvSpPr txBox="1"/>
          <p:nvPr/>
        </p:nvSpPr>
        <p:spPr>
          <a:xfrm>
            <a:off x="3832523" y="3285778"/>
            <a:ext cx="1758627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사전에 수립한 분석 기준에 맞추어 데이터 정제 진행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대상 필터링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다수 파일은 데이터 병합</a:t>
            </a:r>
          </a:p>
          <a:p>
            <a:pPr algn="just">
              <a:lnSpc>
                <a:spcPct val="12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6677EC-4FCA-88C4-0A91-4DBBBADE01FF}"/>
              </a:ext>
            </a:extLst>
          </p:cNvPr>
          <p:cNvSpPr txBox="1"/>
          <p:nvPr/>
        </p:nvSpPr>
        <p:spPr>
          <a:xfrm>
            <a:off x="6591082" y="3573810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Matplotlib, seaborn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시각화 라이브러리 등을 이용하여 데이터 시각화 및 분석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1B47A-F4FA-AD2F-00D3-63FED4D7DAE7}"/>
              </a:ext>
            </a:extLst>
          </p:cNvPr>
          <p:cNvSpPr txBox="1"/>
          <p:nvPr/>
        </p:nvSpPr>
        <p:spPr>
          <a:xfrm>
            <a:off x="9359188" y="3427654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사전 수립한 가설 및 논문 등의 관련 문헌과 비교 및 검증 진행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결론 도출</a:t>
            </a:r>
          </a:p>
        </p:txBody>
      </p:sp>
    </p:spTree>
    <p:extLst>
      <p:ext uri="{BB962C8B-B14F-4D97-AF65-F5344CB8AC3E}">
        <p14:creationId xmlns:p14="http://schemas.microsoft.com/office/powerpoint/2010/main" val="35224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88F16-CB45-BE4A-5775-D9EAAD54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4AC51-28FD-4C70-883C-60F9C66B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DEFC5E3-6A7E-7AAE-3043-3215943D0EC0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6FDA5D1D-BAE1-D84A-C0A4-F14DC84A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분석의 대상이 되는 변수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종속변수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올바르게 찾을 필요가 있음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필터링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개요에서 소개한 바와 같이 특정 등급의 경기만을 사용하여 정교한 데이터 분석 진행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및 시각화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기초 통계량과 추가적인 통계 기법을 사용하여 데이터 분석 결과를 뒷받침할 합당한 근거 도출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Matplotlib, Seaborn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통한 데이터 시각화 진행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비교할 데이터에 따라 다양한 유형의 그래프를 활용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C4FD6F-8426-946D-43FF-28F4B4F5B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12136"/>
              </p:ext>
            </p:extLst>
          </p:nvPr>
        </p:nvGraphicFramePr>
        <p:xfrm>
          <a:off x="910630" y="2277666"/>
          <a:ext cx="8352928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244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6148684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처리방법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경기후 데이터는 필요한 부분만 사용하고 나머지는 제거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이상치 확인 및 처리 진행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821052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수치형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정제된 데이터에 대한 유효성 검증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4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범주형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분석에 유효한 카테고리 형식인지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유효하지 않은 단순 텍스트형 형식인지 확인하여 사용 여부 결정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20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30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AE3C-9F43-E660-12D5-B4225838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F426-32A7-09DB-A50A-EF35DE38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B632B7-EF53-BC3C-786C-E66AE6C948F0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564E67B5-B3FA-2A28-255A-031FEABB8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대상 데이터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병합 방법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데이터는 대상 말에 대한 고유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마번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hrNo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부여되어 있어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컬럼을 기준으로 데이터 병합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(merge)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간편하게 이루어짐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AA547F-1CC0-B160-2451-A1F1FB0B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14848"/>
              </p:ext>
            </p:extLst>
          </p:nvPr>
        </p:nvGraphicFramePr>
        <p:xfrm>
          <a:off x="411122" y="1917626"/>
          <a:ext cx="10585176" cy="1990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8640960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경주에 대한 대부분의 데이터 제공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 구분 및 장소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 참여 말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기수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기상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트랙 상태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결과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821052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경주마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현역 및 은퇴한 말에 대한 각종 정보 제공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부모 말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통산 상금 및 상위권 기록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연령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 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4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마필진료정보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건강 이상으로 이하여 진료받은 내역 제공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대상 말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병명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20526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마필훈련정보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말이 훈련 받은 내역 제공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구보 및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습보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훈련 횟수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훈련 시간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80902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0BFDDC4-D868-7B67-DB66-94CEB174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9" y="5341968"/>
            <a:ext cx="2038455" cy="11240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EBB6E9-729A-F7DD-C5E6-CF136B5F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10" y="5195910"/>
            <a:ext cx="2235315" cy="14161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48BD8-9D56-C148-0E07-642EDBB9AF77}"/>
              </a:ext>
            </a:extLst>
          </p:cNvPr>
          <p:cNvSpPr/>
          <p:nvPr/>
        </p:nvSpPr>
        <p:spPr>
          <a:xfrm>
            <a:off x="4943078" y="5341968"/>
            <a:ext cx="432048" cy="1124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AD941E-5C20-9658-489D-29C0A82A0BF1}"/>
              </a:ext>
            </a:extLst>
          </p:cNvPr>
          <p:cNvSpPr/>
          <p:nvPr/>
        </p:nvSpPr>
        <p:spPr>
          <a:xfrm>
            <a:off x="8039421" y="5229993"/>
            <a:ext cx="726213" cy="1382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63CC994F-452A-C8B4-0FE3-885438D08681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rot="5400000" flipH="1" flipV="1">
            <a:off x="6724828" y="3664268"/>
            <a:ext cx="111975" cy="3243426"/>
          </a:xfrm>
          <a:prstGeom prst="curvedConnector3">
            <a:avLst>
              <a:gd name="adj1" fmla="val 36637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2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6B66-42EE-CCA6-534B-35B29880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7855-ECD7-BB48-9C6D-D31D6775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1AC8F9-E1A7-59A4-7710-0025453338C2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E575D776-4284-7233-1599-B1F9AAF4A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파악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경주 정보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경기에 대한 정보 및 결과에 대한 필수적인 데이터가 포함된 분석의 핵심이 되는 데이터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데이터 취합은 이 데이터에 가산하는 방식으로 진행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경주 정보 데이터는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122,769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90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열 구성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데이터 목록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228FB-58E2-9ADA-D7B9-1AE4EAFC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2493690"/>
            <a:ext cx="1085843" cy="648072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C0DDA8-44B3-95BB-9E1D-B1E1F4E24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11155"/>
              </p:ext>
            </p:extLst>
          </p:nvPr>
        </p:nvGraphicFramePr>
        <p:xfrm>
          <a:off x="406574" y="3686938"/>
          <a:ext cx="11017227" cy="280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520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793520">
                  <a:extLst>
                    <a:ext uri="{9D8B030D-6E8A-4147-A177-3AD203B41FA5}">
                      <a16:colId xmlns:a16="http://schemas.microsoft.com/office/drawing/2014/main" val="1647332448"/>
                    </a:ext>
                  </a:extLst>
                </a:gridCol>
                <a:gridCol w="3887213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  <a:gridCol w="800652">
                  <a:extLst>
                    <a:ext uri="{9D8B030D-6E8A-4147-A177-3AD203B41FA5}">
                      <a16:colId xmlns:a16="http://schemas.microsoft.com/office/drawing/2014/main" val="3283693386"/>
                    </a:ext>
                  </a:extLst>
                </a:gridCol>
                <a:gridCol w="800652">
                  <a:extLst>
                    <a:ext uri="{9D8B030D-6E8A-4147-A177-3AD203B41FA5}">
                      <a16:colId xmlns:a16="http://schemas.microsoft.com/office/drawing/2014/main" val="1695456995"/>
                    </a:ext>
                  </a:extLst>
                </a:gridCol>
                <a:gridCol w="3941670">
                  <a:extLst>
                    <a:ext uri="{9D8B030D-6E8A-4147-A177-3AD203B41FA5}">
                      <a16:colId xmlns:a16="http://schemas.microsoft.com/office/drawing/2014/main" val="3017550667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age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나이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rcTime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말이 완주하는데 걸린 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821052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birthday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sex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수컷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암컷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거세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4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budam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부담 중량을 결정하는 적용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track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주로 상태 및 습도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건조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보통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20526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ord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최종 순위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weather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 상태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맑음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 등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809024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rank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등급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wgBudam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부담 중량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54875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rcDate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wgHr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마체중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7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36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AECE-0782-3EDD-851A-A8FC9C724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84045-43B0-6405-108F-28F7800B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0A7728A-1229-F5E6-62B6-46E5325BC4D3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3144BA7D-6549-228F-331F-DFF79438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파악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파일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파일에 대한 간략한 정보 및 사용할 컬럼 선정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경주마 정보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 정보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통산 및 최근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년간 상위권 기록 횟수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통산 상금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마필진료정보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진료일자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 병명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마필훈련정보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훈련일자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구보 및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습보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훈련 횟수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데이터의 크기 파악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7500A4-701B-B650-F420-6E6DC5F1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4509914"/>
            <a:ext cx="5607338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0CD5-58A3-7CCC-714C-576A78B6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E4EA2-33DE-CE0B-102F-B71F027D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454505-DEA0-00C4-7488-3331AFAE3BA8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7E6F27F0-DE0C-F337-4397-B355DEFFC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대상 변수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종속변수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선정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파생변수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hrSpd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말의 속력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선정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주행거리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rcDist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/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주행시간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rcTime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계산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단위는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(m/s)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97845" lvl="1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순위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아닌 이유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순위는 단일 경기 내의 성적이기 때문에 모든 경기 기록끼리 대조하는 분석에는 맞지 않음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착을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기록한 말이 정말로 성적이 우수한 말인지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혹은 대진운이 좋아서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착을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했는지 알 수 없음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말의 속력을 분석 기준으로 하여도 순위 예측이 가능함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내림차순 정렬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분석의 시각화를 간단하게 할 때 순위를 종속변수로 설정할 수는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0A685-9140-C0A1-45E8-92B3545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62" y="2781722"/>
            <a:ext cx="4959605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E943D-0DD7-0D3F-D6C2-0B6EE260C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578BF-D5C8-3329-BFD5-B7D3DD5B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F05D618-8162-0258-AAA2-0448BAA55CF6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E67ADAF4-928D-1EE6-EA46-03CB7903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9649072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타입 변경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정수 형태로 저장된 날짜 데이터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birthday(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생일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rcDate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경기날짜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Datetime64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타입으로 변환하여 날짜 기반 연산에 사용할 수 있도록 가공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97845" lvl="1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형태로 저장된 숫자 데이터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wgHr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마체중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Int64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타입으로 변환하여 데이터 분석에 사용할 수 있도록 가공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DCB53-0999-FF35-7F98-932FF059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0" y="2589058"/>
            <a:ext cx="901746" cy="1739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A9D468-ADAB-75A4-943F-08BFB67B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19" y="2649385"/>
            <a:ext cx="977950" cy="16193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1E02D9-1460-2644-1D39-F95C81666158}"/>
              </a:ext>
            </a:extLst>
          </p:cNvPr>
          <p:cNvSpPr/>
          <p:nvPr/>
        </p:nvSpPr>
        <p:spPr>
          <a:xfrm>
            <a:off x="3163017" y="3319229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F690F3-0C1A-CF1A-2F15-D2477051E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035" y="5337202"/>
            <a:ext cx="642985" cy="1311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55323A-9364-FB80-674C-F2A0E7772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98" y="5337202"/>
            <a:ext cx="594591" cy="131128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E39C26F-C8B0-C471-1460-F8CE5BCB7977}"/>
              </a:ext>
            </a:extLst>
          </p:cNvPr>
          <p:cNvSpPr/>
          <p:nvPr/>
        </p:nvSpPr>
        <p:spPr>
          <a:xfrm>
            <a:off x="3118061" y="5848828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3478" y="62148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90752" y="1388338"/>
            <a:ext cx="5276467" cy="546869"/>
            <a:chOff x="1990752" y="1388338"/>
            <a:chExt cx="5276467" cy="546869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2638822" y="138833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개요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2638822" y="168898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분석 개요</a:t>
              </a: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가설 수립 및 문헌 조사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1990752" y="1400954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990752" y="2135098"/>
            <a:ext cx="5276467" cy="546869"/>
            <a:chOff x="1990752" y="2135098"/>
            <a:chExt cx="5276467" cy="546869"/>
          </a:xfrm>
        </p:grpSpPr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1990752" y="2193042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2638822" y="213509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데이터 구축 및 분석 방법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2638822" y="243574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데이터 수집 및 </a:t>
              </a:r>
              <a:r>
                <a:rPr lang="ko-KR" altLang="en-US" sz="1100" dirty="0" err="1">
                  <a:latin typeface="+mj-lt"/>
                  <a:ea typeface="맑은 고딕" pitchFamily="50" charset="-127"/>
                  <a:cs typeface="굴림" pitchFamily="50" charset="-127"/>
                </a:rPr>
                <a:t>전처리</a:t>
              </a: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 과정 소개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90752" y="2881858"/>
            <a:ext cx="5276467" cy="580326"/>
            <a:chOff x="1990752" y="2881858"/>
            <a:chExt cx="5276467" cy="580326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1990752" y="2985130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2638822" y="288185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분석 결과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2638822" y="318250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분석 결과 확인 및 가설 및 관련 문헌과 비교 후 최종 결론 도출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90752" y="3674338"/>
            <a:ext cx="5276467" cy="579934"/>
            <a:chOff x="1990752" y="3674338"/>
            <a:chExt cx="5276467" cy="579934"/>
          </a:xfrm>
        </p:grpSpPr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990752" y="3777218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638822" y="367433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과제 수행 후기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2638822" y="397498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문제점 해결 과정 및 느낀 점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990752" y="4497298"/>
            <a:ext cx="5276467" cy="549062"/>
            <a:chOff x="1990752" y="4497298"/>
            <a:chExt cx="5276467" cy="549062"/>
          </a:xfrm>
        </p:grpSpPr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1990752" y="4569306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2638822" y="449729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마무리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2638822" y="479794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참고 문헌 및 </a:t>
              </a: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Q&amp;A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694" y="765498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FBCBD-53D5-BB85-8E67-56083607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230C6-3744-1110-FFD2-6394FB6C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A597B22-A553-76DE-98B2-83B229CC942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A71EF920-2BE3-9D1E-EF3A-5B18FAD6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필터링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개요에서 설명한 바와 같이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 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 등급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등급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＇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제한하여 데이터 필터링 진행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건수는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28,031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건으로 감소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5131" indent="-34290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단순화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트랙의 상태는 어느정도 카테고리화 되어 습도부분은 불필요한 것으로 판단하여 제거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97845" lvl="1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5131" indent="-34290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파생변수 생성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연단위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로는 완전한 데이터 분석이 불가하다고 판단하여 생일과 경기일자의 차이를 이용하여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일단위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나이 계산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12903-0A7B-93CF-269D-53B32EE2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2277666"/>
            <a:ext cx="4464279" cy="5397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E5347-F137-945D-048C-2E978C5D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4359886"/>
            <a:ext cx="615982" cy="6540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F140F2-DD41-7FDA-69B7-D6579190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838" y="4365898"/>
            <a:ext cx="615982" cy="63503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A740799-0027-D63D-A912-B2CA7C10DDEA}"/>
              </a:ext>
            </a:extLst>
          </p:cNvPr>
          <p:cNvSpPr/>
          <p:nvPr/>
        </p:nvSpPr>
        <p:spPr>
          <a:xfrm>
            <a:off x="1774726" y="4581922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5FCAB4-E73C-A045-5237-7B522C052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2" y="6228011"/>
            <a:ext cx="7188569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0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37E70-7019-80C2-5EF2-E97A9ADA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CCE58-39F1-15D3-0705-39009CE3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E26922-3991-62EF-9045-FAC711E54C6D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93DD1F2B-C7E9-F196-E772-E404C2A11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8352928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이상치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속력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Boxplot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이용하여 데이터의 분포 파악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이상치 범위를 벗어나는 데이터의 처리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별도로 처리하지 않음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이유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등재된 데이터 자체가 경기가 정상적으로 진행되어 올바르게 기록된 데이터이며 주관적인 판단에 의하여 가능하다고 판단되는 범주의 속력이기 때문에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Boxplot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상에서 이상치로 기록되었다고 하더라도 처리를 할 근거가 될 수 없음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대한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규정상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이상치가 존재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~ 16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위까지의 정상적인 데이터 외에 실격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경기취소 등의 비정상적인 경기 데이터는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번대로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등재됨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데이터는 삭제하여 이상치 처리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DFB3C-8E8E-CF39-793A-5D2B5FEC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10" y="1413570"/>
            <a:ext cx="2437981" cy="32527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4488A-FB4B-65A0-CCD1-A7FAA0AD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10" y="4869954"/>
            <a:ext cx="1511378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8D85-4CB9-C8E9-C453-BE5DBDBD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A12DB-8D36-E773-05C4-7230533A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96643E1-99D1-83D4-EDB4-3AAAE2451B1F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C02E6CCF-E831-95C3-170E-3977A1F7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665296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확인 결과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(weather)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연령대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ageCond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확인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ageCond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(age)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참조하여 적합한 카테고리로 배정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33460" lvl="2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: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인근값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대체 옵션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시계열 데이터에 한정하여 데이터가 시간순으로 나열되어 있을 때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결측치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처리는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인근값으로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대체 가능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ffill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앞의 데이터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bfill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뒤의 데이터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.interpolate() 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선형비례 보간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수치형 한정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9CFC2-6A41-E794-2003-8C6E22F4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86" y="2637706"/>
            <a:ext cx="1066855" cy="997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3A49B1-F1C5-A63A-C672-FA7938E1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08" y="2637706"/>
            <a:ext cx="1028753" cy="93349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990F0C-7A9F-792B-1F45-2942CEB1762D}"/>
              </a:ext>
            </a:extLst>
          </p:cNvPr>
          <p:cNvSpPr/>
          <p:nvPr/>
        </p:nvSpPr>
        <p:spPr>
          <a:xfrm>
            <a:off x="2832778" y="2992190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D25F03-6C1D-A8A9-E9AE-B73FD069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76" y="5350764"/>
            <a:ext cx="1187511" cy="1263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8EBD93-5816-70A0-1E37-AFFB546B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654" y="5446018"/>
            <a:ext cx="1187511" cy="107320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8099222-6237-F5E2-68E5-1EF7D529204B}"/>
              </a:ext>
            </a:extLst>
          </p:cNvPr>
          <p:cNvSpPr/>
          <p:nvPr/>
        </p:nvSpPr>
        <p:spPr>
          <a:xfrm>
            <a:off x="9059079" y="5838604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BB9E4C-5694-49F3-2729-7DEF105C6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397" y="1629594"/>
            <a:ext cx="2609984" cy="12192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EA0D66-219A-B78A-58C5-015052347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461" y="5779409"/>
            <a:ext cx="5855001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07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BD7A-A5FC-AF45-3B6B-85AF5C27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B3E92-2647-5DF1-6558-A8A4EC47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A9D02D7-23C9-0D69-59BE-46E3F6E3A664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89A87D09-F60A-1AD8-BF5F-93424EE4A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병합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훈련데이터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진료기록 데이터의 병합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훈련데이터는 훈련기록이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주까지 유효하다는 가정하에 데이터에 훈련 기록의 유효 마감일을 설정하여 경기 데이터에 추가함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33460" lvl="2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33460" lvl="2" indent="0"/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진료데이터는 진료기록 전후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주일간을 유효기간으로 설정하고 훈련데이터와 동일한 방법으로 경기 데이터에 추가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1E134-6A72-EE04-28A7-819B4C84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9" y="2818915"/>
            <a:ext cx="7150467" cy="501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33CE49-1023-219E-31B3-DF642F41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19" y="5446018"/>
            <a:ext cx="6286823" cy="4635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9BF07-A621-24F9-9067-95BBBC8B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19" y="3531374"/>
            <a:ext cx="3283119" cy="9207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374B58-DC36-3EF4-5F7E-E8F76CD65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54" y="3454521"/>
            <a:ext cx="1794644" cy="107450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E170417-DA64-A2E1-6D45-2D1BB48FBD93}"/>
              </a:ext>
            </a:extLst>
          </p:cNvPr>
          <p:cNvSpPr/>
          <p:nvPr/>
        </p:nvSpPr>
        <p:spPr>
          <a:xfrm>
            <a:off x="5199562" y="3847755"/>
            <a:ext cx="829738" cy="28803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6640FA-F8B5-0459-46A7-AC8126B2302C}"/>
              </a:ext>
            </a:extLst>
          </p:cNvPr>
          <p:cNvSpPr/>
          <p:nvPr/>
        </p:nvSpPr>
        <p:spPr>
          <a:xfrm>
            <a:off x="6527254" y="3991771"/>
            <a:ext cx="17946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164B28-59DA-E7CA-A972-B909376B7CF5}"/>
              </a:ext>
            </a:extLst>
          </p:cNvPr>
          <p:cNvSpPr/>
          <p:nvPr/>
        </p:nvSpPr>
        <p:spPr>
          <a:xfrm>
            <a:off x="1270670" y="3897845"/>
            <a:ext cx="3282068" cy="55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9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AA33-233E-1CA7-CA07-47E21352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16C8-F79A-B208-66B3-096B1480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18CC464-4DB2-9DFF-9255-E379536A06C8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8DA6438F-560F-26FC-E4CE-DD22F6F9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병합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말 고유 번호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hrNo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기준으로 데이터 병합 가능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hrNo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 매칭하면 될 경우 </a:t>
            </a: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pd.merge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데이터 병합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Inner join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사용했음에도 경기 데이터의 손실이 없었음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en-US" altLang="ko-KR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hrNo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누락없이 모두 기록됨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97499-8835-6D5B-16D8-5798D1C81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33" y="3407639"/>
            <a:ext cx="10312930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50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5D2F7-6152-B930-D59D-52CBD22B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EB8C6-584A-FBF7-A856-3D527F90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방법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2546D75-9581-F0D6-EFB5-2F1D72D17045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2. </a:t>
            </a:r>
            <a:r>
              <a:rPr lang="ko-KR" altLang="en-US" sz="1400" b="0" dirty="0">
                <a:solidFill>
                  <a:schemeClr val="bg1"/>
                </a:solidFill>
              </a:rPr>
              <a:t>데이터 구축 및 분석 방법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D15B5FA4-3E8F-CA36-BDD3-330B0D4F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후 최종 데이터 컬럼 리스트 및 설명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5EFAFC-5090-27CC-20E5-30D5DC57C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96056"/>
              </p:ext>
            </p:extLst>
          </p:nvPr>
        </p:nvGraphicFramePr>
        <p:xfrm>
          <a:off x="406575" y="2028295"/>
          <a:ext cx="11017227" cy="4519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520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793520">
                  <a:extLst>
                    <a:ext uri="{9D8B030D-6E8A-4147-A177-3AD203B41FA5}">
                      <a16:colId xmlns:a16="http://schemas.microsoft.com/office/drawing/2014/main" val="1647332448"/>
                    </a:ext>
                  </a:extLst>
                </a:gridCol>
                <a:gridCol w="3887213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  <a:gridCol w="800652">
                  <a:extLst>
                    <a:ext uri="{9D8B030D-6E8A-4147-A177-3AD203B41FA5}">
                      <a16:colId xmlns:a16="http://schemas.microsoft.com/office/drawing/2014/main" val="3283693386"/>
                    </a:ext>
                  </a:extLst>
                </a:gridCol>
                <a:gridCol w="800652">
                  <a:extLst>
                    <a:ext uri="{9D8B030D-6E8A-4147-A177-3AD203B41FA5}">
                      <a16:colId xmlns:a16="http://schemas.microsoft.com/office/drawing/2014/main" val="1695456995"/>
                    </a:ext>
                  </a:extLst>
                </a:gridCol>
                <a:gridCol w="3941670">
                  <a:extLst>
                    <a:ext uri="{9D8B030D-6E8A-4147-A177-3AD203B41FA5}">
                      <a16:colId xmlns:a16="http://schemas.microsoft.com/office/drawing/2014/main" val="3017550667"/>
                    </a:ext>
                  </a:extLst>
                </a:gridCol>
              </a:tblGrid>
              <a:tr h="313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컬럼명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age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나이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rcNo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마번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부여 경주로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821052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ageCond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</a:t>
                      </a:r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나이대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마사회 규정에 따름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rcTime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완주 소요시간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7440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birthday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rcDist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거리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20526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budam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경기에 적용된 부담 중량 규정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sex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수컷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암컷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거세마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809024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trackcat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주로 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wgBudam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부담 중량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54875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weather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 상태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wgHr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마체중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79711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hrNo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 고유번호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hrSpd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실수형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 속력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종속변수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8603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ord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순위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age_day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말의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일단위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41184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rank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등급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tr1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전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주일간 구보 훈련횟수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295314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rcDate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tr2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전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주일간 </a:t>
                      </a:r>
                      <a:r>
                        <a:rPr lang="ko-KR" altLang="en-US" sz="120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습보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훈련횟수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38720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topCntY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최근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년간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1~3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착 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ills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전후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주일간 진료 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723463"/>
                  </a:ext>
                </a:extLst>
              </a:tr>
              <a:tr h="348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topCntT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통산 </a:t>
                      </a:r>
                      <a:r>
                        <a:rPr lang="en-US" altLang="ko-KR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1~3</a:t>
                      </a:r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착 횟수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meet</a:t>
                      </a:r>
                      <a:endParaRPr lang="ko-KR" altLang="en-US" sz="1050" spc="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75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8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FBE7-E7B8-0869-C2B9-3ED6F244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2EFB7F-37F5-D2B0-EAE6-9F86B9DDBCFE}"/>
              </a:ext>
            </a:extLst>
          </p:cNvPr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4414A86C-EF35-B177-3556-6C7E6DB0E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7454" y="3213770"/>
            <a:ext cx="1863819" cy="203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결과 도출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가설 검증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문헌 검증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결론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6588C74B-5C7E-2B39-2F25-CCBF047AB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62" y="1557586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EE223638-DAF7-E1A9-9D7C-8FAD133BF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972" y="1630576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결과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FC6CC4-D849-0A11-D622-22D6BBF92086}"/>
              </a:ext>
            </a:extLst>
          </p:cNvPr>
          <p:cNvSpPr/>
          <p:nvPr/>
        </p:nvSpPr>
        <p:spPr>
          <a:xfrm>
            <a:off x="7535366" y="2277666"/>
            <a:ext cx="3744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분석 결과 도출 및 가설 및 관련 문헌과 비교</a:t>
            </a:r>
            <a:endParaRPr lang="en-US" altLang="ko-KR" sz="1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3EAF69-3A67-EE6F-54C9-DE83F7BF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5D11C-FD41-7567-540B-C303C8CB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BF87B-4A8B-2722-F819-3BDA7CA3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9BAB89B-D7BD-60A6-B39B-324E33C2F03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D5F4D9E6-100A-05DC-52A2-3BD70DA8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상관계수 시각화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: </a:t>
            </a:r>
            <a:r>
              <a:rPr lang="en-US" altLang="ko-KR" i="0" dirty="0" err="1"/>
              <a:t>df.corr</a:t>
            </a:r>
            <a:r>
              <a:rPr lang="en-US" altLang="ko-KR" i="0" dirty="0"/>
              <a:t>(method = ‘</a:t>
            </a:r>
            <a:r>
              <a:rPr lang="en-US" altLang="ko-KR" i="0" dirty="0" err="1"/>
              <a:t>pearson</a:t>
            </a:r>
            <a:r>
              <a:rPr lang="en-US" altLang="ko-KR" i="0" dirty="0"/>
              <a:t>’(default))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변수간 어떤 선형 관계가 있는지 수치적으로 파악 가능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-1 ~ 1</a:t>
            </a:r>
            <a:r>
              <a:rPr lang="ko-KR" altLang="en-US" i="0" dirty="0"/>
              <a:t>의 수치를 가지며 절댓값이 </a:t>
            </a:r>
            <a:r>
              <a:rPr lang="en-US" altLang="ko-KR" i="0" dirty="0"/>
              <a:t>1</a:t>
            </a:r>
            <a:r>
              <a:rPr lang="ko-KR" altLang="en-US" i="0" dirty="0"/>
              <a:t>에 가까울수록 강한 상관관계</a:t>
            </a:r>
            <a:r>
              <a:rPr lang="en-US" altLang="ko-KR" i="0" dirty="0"/>
              <a:t>, 0</a:t>
            </a:r>
            <a:r>
              <a:rPr lang="ko-KR" altLang="en-US" i="0" dirty="0"/>
              <a:t>에 가까울수록 약한 상관관계</a:t>
            </a:r>
            <a:r>
              <a:rPr lang="en-US" altLang="ko-KR" i="0" dirty="0"/>
              <a:t>, </a:t>
            </a:r>
            <a:r>
              <a:rPr lang="ko-KR" altLang="en-US" i="0" dirty="0"/>
              <a:t>양수이면 양의 상관관계 음수이면 음의 상관관계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seaborn</a:t>
            </a:r>
            <a:r>
              <a:rPr lang="ko-KR" altLang="en-US" i="0" dirty="0"/>
              <a:t>의 </a:t>
            </a:r>
            <a:r>
              <a:rPr lang="en-US" altLang="ko-KR" i="0" dirty="0"/>
              <a:t>heatmap</a:t>
            </a:r>
            <a:r>
              <a:rPr lang="ko-KR" altLang="en-US" i="0" dirty="0"/>
              <a:t>을 사용하여 시각화 진행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종속변수 </a:t>
            </a:r>
            <a:r>
              <a:rPr lang="en-US" altLang="ko-KR" i="0" dirty="0" err="1"/>
              <a:t>hrSpd</a:t>
            </a:r>
            <a:r>
              <a:rPr lang="ko-KR" altLang="en-US" i="0" dirty="0"/>
              <a:t>와 상관계수가 큰 값을 파악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A7CD18-D4E5-686C-D07F-B03B5335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350" y="1401808"/>
            <a:ext cx="3096344" cy="234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75460-EC72-A683-37CD-F30EFAF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46" y="1689139"/>
            <a:ext cx="4968552" cy="4984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F230ED-F7F2-61D2-5D16-E407027550BC}"/>
              </a:ext>
            </a:extLst>
          </p:cNvPr>
          <p:cNvSpPr/>
          <p:nvPr/>
        </p:nvSpPr>
        <p:spPr>
          <a:xfrm>
            <a:off x="6599262" y="3789834"/>
            <a:ext cx="4248472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7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99EF-8F17-566E-4A8C-91E11A81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41655-2299-7489-4E94-1EB73719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1900A3-9408-622E-F9BB-85E56721244D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F4332685-A812-019C-F828-B89F229F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부담중량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-0.04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상관계수로나 그래프로나 상관관계가 거의 없는 것으로 파악됨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부담중량으로는 말의 성적을 예측할 수 없음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7541F-EB5E-4877-6C83-E4AA49CB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577" y="1389050"/>
            <a:ext cx="5146278" cy="53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9F869-D874-B945-65D8-26FA022C3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2A29-CAF5-1378-FB49-1C22B3AD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A1085B0-93C2-8671-BE01-AA9C69635909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72B787B0-5627-C842-E752-D752C9B2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데이터 필터링의 중요성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rank(</a:t>
            </a:r>
            <a:r>
              <a:rPr lang="ko-KR" altLang="en-US" i="0" dirty="0"/>
              <a:t>경기 등급</a:t>
            </a:r>
            <a:r>
              <a:rPr lang="en-US" altLang="ko-KR" i="0" dirty="0"/>
              <a:t>)</a:t>
            </a:r>
            <a:r>
              <a:rPr lang="ko-KR" altLang="en-US" i="0" dirty="0"/>
              <a:t>를 </a:t>
            </a:r>
            <a:r>
              <a:rPr lang="en-US" altLang="ko-KR" i="0" dirty="0"/>
              <a:t>‘</a:t>
            </a:r>
            <a:r>
              <a:rPr lang="ko-KR" altLang="en-US" i="0" dirty="0"/>
              <a:t>국</a:t>
            </a:r>
            <a:r>
              <a:rPr lang="en-US" altLang="ko-KR" i="0" dirty="0"/>
              <a:t>6</a:t>
            </a:r>
            <a:r>
              <a:rPr lang="ko-KR" altLang="en-US" i="0" dirty="0"/>
              <a:t>등급</a:t>
            </a:r>
            <a:r>
              <a:rPr lang="en-US" altLang="ko-KR" i="0" dirty="0"/>
              <a:t>’</a:t>
            </a:r>
            <a:r>
              <a:rPr lang="ko-KR" altLang="en-US" i="0" dirty="0"/>
              <a:t>으로 제한하지 않고 </a:t>
            </a:r>
            <a:r>
              <a:rPr lang="en-US" altLang="ko-KR" i="0" dirty="0"/>
              <a:t>scatterplot</a:t>
            </a:r>
            <a:r>
              <a:rPr lang="ko-KR" altLang="en-US" i="0" dirty="0"/>
              <a:t>과 추세선을 확인할 경우 부담중량이 높아질수록 속력도 낮아지는 경향을 확인할 수 있음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같은 </a:t>
            </a:r>
            <a:r>
              <a:rPr lang="ko-KR" altLang="en-US" i="0" dirty="0" err="1"/>
              <a:t>티어의</a:t>
            </a:r>
            <a:r>
              <a:rPr lang="ko-KR" altLang="en-US" i="0" dirty="0"/>
              <a:t> 경기가 아니므로 잘못된 분석 결과임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올바른 분석 결과를 위해서는 데이터 필터링을 적합하게 해야 할 필요가 있음</a:t>
            </a: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5AAF7-973A-7ED3-5BD3-49F8A94A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8" y="1413570"/>
            <a:ext cx="5023697" cy="52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6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327454" y="3213770"/>
            <a:ext cx="1863819" cy="203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배경 소개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목적 소개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분석 범위 설정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가설 수립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관련 문헌 조사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599262" y="1557586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317972" y="1630576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개요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35366" y="2277666"/>
            <a:ext cx="3744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분석 개요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가설 수립 및 문헌 조사</a:t>
            </a:r>
            <a:endParaRPr lang="en-US" altLang="ko-KR" sz="1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250F1-A467-09A4-6AB2-B901D717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191C-A025-8E9A-972A-5CE9365A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3222BE7-6CD8-3E3C-AD89-580C1286A9F3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B4FF9818-A1DA-F731-D9F7-C700A888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진료건수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0.14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진료건수가 증가할수록 말의 속력이 증가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일반적인 상식에 의한 결과가 아님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단순히 진료 건수로만 판단한 결과이므로 올바르지 않은 분석일 가능성이 높음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해결책 </a:t>
            </a:r>
            <a:r>
              <a:rPr lang="en-US" altLang="ko-KR" i="0" dirty="0"/>
              <a:t>: </a:t>
            </a:r>
            <a:r>
              <a:rPr lang="ko-KR" altLang="en-US" i="0" dirty="0"/>
              <a:t>진료기록에 기록된 질병별로 가중치를 부여하여 시각화한다면 정확한 결과를 얻을 수 있을 것으로 추측됨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D0F9BD-4D45-410B-1069-51B7120F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1557586"/>
            <a:ext cx="4885637" cy="50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6E4B-736D-F003-C565-BF67A974E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F331E-9036-EAED-6F68-CB0215C1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E67CDA2-F340-81C0-9E03-31A18BAEC499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246D76B4-E3BC-311F-169F-431F356D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6552728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나이</a:t>
            </a:r>
            <a:r>
              <a:rPr lang="en-US" altLang="ko-KR" i="0" dirty="0"/>
              <a:t>(</a:t>
            </a:r>
            <a:r>
              <a:rPr lang="ko-KR" altLang="en-US" i="0" dirty="0" err="1"/>
              <a:t>일단위</a:t>
            </a:r>
            <a:r>
              <a:rPr lang="en-US" altLang="ko-KR" i="0" dirty="0"/>
              <a:t>) (</a:t>
            </a:r>
            <a:r>
              <a:rPr lang="en-US" altLang="ko-KR" i="0" dirty="0" err="1"/>
              <a:t>age_day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-0.23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나이가 많을수록 속력도 감소하는 추세를 보임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상식에 의한 결과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노령화된 말은 경주 성적도 떨어지는 점을 확인할 수 있음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A5B0C1-13C0-8C3C-D88E-528F14A1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86" y="1413570"/>
            <a:ext cx="4898508" cy="51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C9D4-4E60-4423-36EE-3BB05F7D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583C7-D901-A166-1D59-4BF48E9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7C474B8-F0DC-2D38-08EF-5E04E3AA6642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77733BCB-5783-2006-97D6-3262667B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나이</a:t>
            </a:r>
            <a:r>
              <a:rPr lang="en-US" altLang="ko-KR" i="0" dirty="0"/>
              <a:t>(</a:t>
            </a:r>
            <a:r>
              <a:rPr lang="ko-KR" altLang="en-US" i="0" dirty="0" err="1"/>
              <a:t>연단위</a:t>
            </a:r>
            <a:r>
              <a:rPr lang="en-US" altLang="ko-KR" i="0" dirty="0"/>
              <a:t>) (age)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-0.26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나이가 많을수록 속력도 감소하는 추세를 보임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 err="1"/>
              <a:t>일단위</a:t>
            </a:r>
            <a:r>
              <a:rPr lang="ko-KR" altLang="en-US" i="0" dirty="0"/>
              <a:t> 분석과 사실상 동일한 결과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422403-D7FB-1FA7-968D-056645B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02" y="1460203"/>
            <a:ext cx="4819024" cy="50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09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14D14-0478-69F8-51E1-3BF7D3FB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3D35F-4270-FD24-83C3-01D7C232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2C1F2E-5E2D-FE95-AD8C-8D4C64C9156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D8175A28-7177-DD64-2BD2-7DBE98E96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나이</a:t>
            </a:r>
            <a:r>
              <a:rPr lang="en-US" altLang="ko-KR" i="0" dirty="0"/>
              <a:t>(</a:t>
            </a:r>
            <a:r>
              <a:rPr lang="ko-KR" altLang="en-US" i="0" dirty="0" err="1"/>
              <a:t>연단위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kdeplot</a:t>
            </a:r>
            <a:r>
              <a:rPr lang="en-US" altLang="ko-KR" i="0" dirty="0"/>
              <a:t> </a:t>
            </a:r>
            <a:r>
              <a:rPr lang="ko-KR" altLang="en-US" i="0" dirty="0"/>
              <a:t>사용 </a:t>
            </a:r>
            <a:r>
              <a:rPr lang="en-US" altLang="ko-KR" i="0" dirty="0"/>
              <a:t>(</a:t>
            </a:r>
            <a:r>
              <a:rPr lang="ko-KR" altLang="en-US" i="0" dirty="0"/>
              <a:t>나이별로 분류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 err="1"/>
              <a:t>Lmplot</a:t>
            </a:r>
            <a:r>
              <a:rPr lang="ko-KR" altLang="en-US" i="0" dirty="0"/>
              <a:t>과 마찬가지로 고령의 말일수록 속력 평균 및 중앙값이 감소하는 것을 확인할 수 있음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E9187-1061-131A-B488-AF677150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8" y="1626140"/>
            <a:ext cx="5466193" cy="4371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D756D-5C19-F463-783F-7D625F639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2" y="4359231"/>
            <a:ext cx="5688632" cy="16382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E9346A-8F14-69CC-87F7-E0E7018D1D0F}"/>
              </a:ext>
            </a:extLst>
          </p:cNvPr>
          <p:cNvSpPr/>
          <p:nvPr/>
        </p:nvSpPr>
        <p:spPr>
          <a:xfrm>
            <a:off x="1205078" y="4363825"/>
            <a:ext cx="713664" cy="1633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1C0A5-1E6D-3FC6-7436-899BC3A3CF24}"/>
              </a:ext>
            </a:extLst>
          </p:cNvPr>
          <p:cNvSpPr/>
          <p:nvPr/>
        </p:nvSpPr>
        <p:spPr>
          <a:xfrm>
            <a:off x="3934966" y="4359231"/>
            <a:ext cx="713664" cy="1633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48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7394-D8AC-27D6-4AC6-E32ABE8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DDA4C-EBD4-D0CD-B1BC-08945C7C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A16D84-E519-31E4-F65A-34AD991C4F25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83D62672-3CA7-2388-66E6-8F19D17F9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말의 나이 비율 확인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pieplot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3</a:t>
            </a:r>
            <a:r>
              <a:rPr lang="ko-KR" altLang="en-US" i="0" dirty="0"/>
              <a:t>세가 절반 이상을 차지하며</a:t>
            </a:r>
            <a:r>
              <a:rPr lang="en-US" altLang="ko-KR" i="0" dirty="0"/>
              <a:t>, 2 / 4</a:t>
            </a:r>
            <a:r>
              <a:rPr lang="ko-KR" altLang="en-US" i="0" dirty="0"/>
              <a:t>세가 나머지의 대다수를 차지함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/>
              <a:t>3</a:t>
            </a:r>
            <a:r>
              <a:rPr lang="ko-KR" altLang="en-US" i="0" dirty="0"/>
              <a:t>세가 가장 메이저한 </a:t>
            </a:r>
            <a:r>
              <a:rPr lang="ko-KR" altLang="en-US" i="0" dirty="0" err="1"/>
              <a:t>나이대</a:t>
            </a:r>
            <a:r>
              <a:rPr lang="en-US" altLang="ko-KR" i="0" dirty="0"/>
              <a:t>, </a:t>
            </a:r>
            <a:r>
              <a:rPr lang="ko-KR" altLang="en-US" i="0" dirty="0" err="1"/>
              <a:t>마령이</a:t>
            </a:r>
            <a:r>
              <a:rPr lang="ko-KR" altLang="en-US" i="0" dirty="0"/>
              <a:t> </a:t>
            </a:r>
            <a:r>
              <a:rPr lang="en-US" altLang="ko-KR" i="0" dirty="0"/>
              <a:t>5</a:t>
            </a:r>
            <a:r>
              <a:rPr lang="ko-KR" altLang="en-US" i="0" dirty="0"/>
              <a:t>세를 넘어가면 기량 하락으로 인하여 대다수가 은퇴하는 것으로 추측됨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4E0ED-D327-875B-9609-9C573D4B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8" y="1989634"/>
            <a:ext cx="4720343" cy="39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33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A36A-3376-C0E6-4E82-1D167D82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505E4-065D-D6D3-85CB-8BB1FD48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7BC20E5-BE62-146B-26F6-CC2BA14D0351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E837A118-9686-4CF4-FEB2-194C26645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7" y="1413570"/>
            <a:ext cx="8275655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나이제한 </a:t>
            </a:r>
            <a:r>
              <a:rPr lang="ko-KR" altLang="en-US" i="0" dirty="0" err="1"/>
              <a:t>경기별</a:t>
            </a:r>
            <a:r>
              <a:rPr lang="en-US" altLang="ko-KR" i="0" dirty="0"/>
              <a:t>(</a:t>
            </a:r>
            <a:r>
              <a:rPr lang="en-US" altLang="ko-KR" i="0" dirty="0" err="1"/>
              <a:t>ageCond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histogram, </a:t>
            </a:r>
            <a:r>
              <a:rPr lang="en-US" altLang="ko-KR" i="0" dirty="0" err="1"/>
              <a:t>pieplot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낮은 나이의 경기</a:t>
            </a:r>
            <a:r>
              <a:rPr lang="en-US" altLang="ko-KR" i="0" dirty="0"/>
              <a:t>(</a:t>
            </a:r>
            <a:r>
              <a:rPr lang="ko-KR" altLang="en-US" i="0" dirty="0"/>
              <a:t>특히 </a:t>
            </a:r>
            <a:r>
              <a:rPr lang="en-US" altLang="ko-KR" i="0" dirty="0"/>
              <a:t>2</a:t>
            </a:r>
            <a:r>
              <a:rPr lang="ko-KR" altLang="en-US" i="0" dirty="0"/>
              <a:t>세</a:t>
            </a:r>
            <a:r>
              <a:rPr lang="en-US" altLang="ko-KR" i="0" dirty="0"/>
              <a:t>)</a:t>
            </a:r>
            <a:r>
              <a:rPr lang="ko-KR" altLang="en-US" i="0" dirty="0"/>
              <a:t>에서 평균</a:t>
            </a:r>
            <a:br>
              <a:rPr lang="en-US" altLang="ko-KR" i="0" dirty="0"/>
            </a:br>
            <a:r>
              <a:rPr lang="ko-KR" altLang="en-US" i="0" dirty="0"/>
              <a:t>속력이 훨씬 빠름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/>
              <a:t>2</a:t>
            </a:r>
            <a:r>
              <a:rPr lang="ko-KR" altLang="en-US" i="0" dirty="0"/>
              <a:t>세 속력 히스토그램상 </a:t>
            </a:r>
            <a:r>
              <a:rPr lang="en-US" altLang="ko-KR" i="0" dirty="0"/>
              <a:t>16~16.5</a:t>
            </a:r>
            <a:br>
              <a:rPr lang="en-US" altLang="ko-KR" i="0" dirty="0"/>
            </a:br>
            <a:r>
              <a:rPr lang="ko-KR" altLang="en-US" i="0" dirty="0"/>
              <a:t>속력이 비율이 타 나이대에 비해</a:t>
            </a:r>
            <a:br>
              <a:rPr lang="en-US" altLang="ko-KR" i="0" dirty="0"/>
            </a:br>
            <a:r>
              <a:rPr lang="ko-KR" altLang="en-US" i="0" dirty="0"/>
              <a:t>확연히 높음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FE2B4-0792-D25D-32C7-259E0A04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97" y="1917626"/>
            <a:ext cx="7096031" cy="4725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B65669-DEAF-EE6B-A2FE-5E309480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1" y="4842133"/>
            <a:ext cx="4480504" cy="10608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A25160-4068-CFF8-2DE0-BF44945AE72D}"/>
              </a:ext>
            </a:extLst>
          </p:cNvPr>
          <p:cNvSpPr/>
          <p:nvPr/>
        </p:nvSpPr>
        <p:spPr>
          <a:xfrm>
            <a:off x="1174226" y="4827405"/>
            <a:ext cx="504056" cy="1060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131798-1BF0-932A-79F0-8A2C6DBA63E2}"/>
              </a:ext>
            </a:extLst>
          </p:cNvPr>
          <p:cNvSpPr/>
          <p:nvPr/>
        </p:nvSpPr>
        <p:spPr>
          <a:xfrm>
            <a:off x="8831510" y="299774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55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411E-8724-5624-7379-F0325359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674A4-7C1B-725F-107A-56237AA9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4D337ED-D30D-F073-9D64-1C284C8D5B9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53FF6F17-DB75-DFA8-E6D7-935F5B64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성별</a:t>
            </a:r>
            <a:r>
              <a:rPr lang="en-US" altLang="ko-KR" i="0" dirty="0"/>
              <a:t>(sex)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kdeplot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 err="1"/>
              <a:t>숫말</a:t>
            </a:r>
            <a:r>
              <a:rPr lang="ko-KR" altLang="en-US" i="0" dirty="0"/>
              <a:t> </a:t>
            </a:r>
            <a:r>
              <a:rPr lang="en-US" altLang="ko-KR" i="0" dirty="0"/>
              <a:t>&gt; </a:t>
            </a:r>
            <a:r>
              <a:rPr lang="ko-KR" altLang="en-US" i="0" dirty="0"/>
              <a:t>암말 </a:t>
            </a:r>
            <a:r>
              <a:rPr lang="en-US" altLang="ko-KR" i="0" dirty="0"/>
              <a:t>&gt; </a:t>
            </a:r>
            <a:r>
              <a:rPr lang="ko-KR" altLang="en-US" i="0" dirty="0" err="1"/>
              <a:t>거세마</a:t>
            </a:r>
            <a:r>
              <a:rPr lang="ko-KR" altLang="en-US" i="0" dirty="0"/>
              <a:t> 순서로 </a:t>
            </a:r>
            <a:r>
              <a:rPr lang="ko-KR" altLang="en-US" i="0" dirty="0" err="1"/>
              <a:t>평균속력이</a:t>
            </a:r>
            <a:r>
              <a:rPr lang="ko-KR" altLang="en-US" i="0" dirty="0"/>
              <a:t> 우수함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3799B-DB46-61D5-8DD8-2878ACFD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29" y="1413570"/>
            <a:ext cx="4536504" cy="3627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1A856-3CEB-B479-B7B2-6C568309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26" y="5220408"/>
            <a:ext cx="7912507" cy="12954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9FF234-0DA0-CFAB-8366-DF7405BCEBCA}"/>
              </a:ext>
            </a:extLst>
          </p:cNvPr>
          <p:cNvSpPr/>
          <p:nvPr/>
        </p:nvSpPr>
        <p:spPr>
          <a:xfrm>
            <a:off x="5015086" y="5220408"/>
            <a:ext cx="936104" cy="1295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C4B1DC-277E-B220-0979-BB262A8B5273}"/>
              </a:ext>
            </a:extLst>
          </p:cNvPr>
          <p:cNvSpPr/>
          <p:nvPr/>
        </p:nvSpPr>
        <p:spPr>
          <a:xfrm>
            <a:off x="8641970" y="5220408"/>
            <a:ext cx="936103" cy="1295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89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3F32-C9E6-923C-A9FD-01650E6A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44E04-56B3-0C38-4BDB-73F0D42B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8FB7230-3A7C-D062-685D-1E4EA4D6D3F2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1A6F690F-B42F-1BC7-96CD-62CFCC2E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 err="1"/>
              <a:t>숫말</a:t>
            </a:r>
            <a:r>
              <a:rPr lang="ko-KR" altLang="en-US" i="0" dirty="0"/>
              <a:t> 성적이 더 좋은데 거세를 하는 이유</a:t>
            </a:r>
            <a:r>
              <a:rPr lang="en-US" altLang="ko-KR" i="0" dirty="0"/>
              <a:t>?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모든 </a:t>
            </a:r>
            <a:r>
              <a:rPr lang="ko-KR" altLang="en-US" i="0" dirty="0" err="1"/>
              <a:t>숫말이</a:t>
            </a:r>
            <a:r>
              <a:rPr lang="ko-KR" altLang="en-US" i="0" dirty="0"/>
              <a:t> 거세를 하지는 않음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거세를 한 </a:t>
            </a:r>
            <a:r>
              <a:rPr lang="ko-KR" altLang="en-US" i="0" dirty="0" err="1"/>
              <a:t>숫말과</a:t>
            </a:r>
            <a:r>
              <a:rPr lang="ko-KR" altLang="en-US" i="0" dirty="0"/>
              <a:t> 거세를 하지 않은 </a:t>
            </a:r>
            <a:r>
              <a:rPr lang="ko-KR" altLang="en-US" i="0" dirty="0" err="1"/>
              <a:t>숫말을</a:t>
            </a:r>
            <a:r>
              <a:rPr lang="ko-KR" altLang="en-US" i="0" dirty="0"/>
              <a:t> 나눔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거세를 한 </a:t>
            </a:r>
            <a:r>
              <a:rPr lang="ko-KR" altLang="en-US" i="0" dirty="0" err="1"/>
              <a:t>숫말</a:t>
            </a:r>
            <a:r>
              <a:rPr lang="ko-KR" altLang="en-US" i="0" dirty="0"/>
              <a:t> 대상으로 거세 전후의 경기 기록을 비교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Pieplot</a:t>
            </a:r>
            <a:r>
              <a:rPr lang="en-US" altLang="ko-KR" i="0" dirty="0"/>
              <a:t>, histogram </a:t>
            </a:r>
            <a:r>
              <a:rPr lang="ko-KR" altLang="en-US" i="0" dirty="0"/>
              <a:t>사용</a:t>
            </a:r>
            <a:r>
              <a:rPr lang="en-US" altLang="ko-KR" i="0" dirty="0"/>
              <a:t>, </a:t>
            </a: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280E6-9E44-57A1-5608-E7FD2C57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" y="4005858"/>
            <a:ext cx="6561687" cy="26535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62C65-E34E-49DB-F569-EAE720416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24"/>
          <a:stretch/>
        </p:blipFill>
        <p:spPr>
          <a:xfrm>
            <a:off x="6959302" y="5800238"/>
            <a:ext cx="4608512" cy="8757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990653-A507-2AA8-B2AB-15F299D63E89}"/>
              </a:ext>
            </a:extLst>
          </p:cNvPr>
          <p:cNvSpPr/>
          <p:nvPr/>
        </p:nvSpPr>
        <p:spPr>
          <a:xfrm>
            <a:off x="8070161" y="5800238"/>
            <a:ext cx="689341" cy="87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818E14-D75A-633D-91CC-F3D1020B80C7}"/>
              </a:ext>
            </a:extLst>
          </p:cNvPr>
          <p:cNvSpPr/>
          <p:nvPr/>
        </p:nvSpPr>
        <p:spPr>
          <a:xfrm>
            <a:off x="10845698" y="5800238"/>
            <a:ext cx="689341" cy="875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2E695F42-1AFA-082D-CC25-5D58323C71A8}"/>
              </a:ext>
            </a:extLst>
          </p:cNvPr>
          <p:cNvSpPr txBox="1">
            <a:spLocks/>
          </p:cNvSpPr>
          <p:nvPr/>
        </p:nvSpPr>
        <p:spPr>
          <a:xfrm>
            <a:off x="6686184" y="3980689"/>
            <a:ext cx="5530612" cy="237626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전체 </a:t>
            </a:r>
            <a:r>
              <a:rPr lang="ko-KR" altLang="en-US" i="0" dirty="0" err="1"/>
              <a:t>숫말</a:t>
            </a:r>
            <a:r>
              <a:rPr lang="ko-KR" altLang="en-US" i="0" dirty="0"/>
              <a:t> 중 </a:t>
            </a:r>
            <a:r>
              <a:rPr lang="en-US" altLang="ko-KR" i="0" dirty="0"/>
              <a:t>18.6%</a:t>
            </a:r>
            <a:r>
              <a:rPr lang="ko-KR" altLang="en-US" i="0" dirty="0"/>
              <a:t>가 거세를 함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거세한 말이 거세하기 전보다 성적이 상승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거세여부와 성적이 관련이 있다면 거세한 말이 성적이 좋지 않은 게 아니라 성적이 좋지 않아서 거세를 한 것</a:t>
            </a:r>
            <a:endParaRPr lang="en-US" altLang="ko-KR" i="0" dirty="0"/>
          </a:p>
          <a:p>
            <a:pPr marL="62231" indent="0"/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endParaRPr lang="ko-KR" altLang="en-US" i="0" dirty="0"/>
          </a:p>
          <a:p>
            <a:pPr marL="0" indent="0"/>
            <a:endParaRPr lang="ko-KR" altLang="en-US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ko-KR" altLang="en-US" i="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3081C0-F13A-B181-514B-DA1895F30442}"/>
              </a:ext>
            </a:extLst>
          </p:cNvPr>
          <p:cNvCxnSpPr>
            <a:cxnSpLocks/>
          </p:cNvCxnSpPr>
          <p:nvPr/>
        </p:nvCxnSpPr>
        <p:spPr>
          <a:xfrm flipV="1">
            <a:off x="1415160" y="4221882"/>
            <a:ext cx="1007638" cy="36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F07CF6-8FE0-261D-98C5-3903E96089AF}"/>
              </a:ext>
            </a:extLst>
          </p:cNvPr>
          <p:cNvCxnSpPr>
            <a:cxnSpLocks/>
          </p:cNvCxnSpPr>
          <p:nvPr/>
        </p:nvCxnSpPr>
        <p:spPr>
          <a:xfrm>
            <a:off x="1846734" y="5229994"/>
            <a:ext cx="432048" cy="103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74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59B73-D970-3277-D398-878BEF3F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93F76-80FC-D8FE-AEAD-0B39F53E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41E09D1-4BD4-FEA2-60C7-DC328BD7FABF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2B9E7D8D-8D87-5C85-503F-2B93C29B9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 err="1"/>
              <a:t>마체중</a:t>
            </a:r>
            <a:r>
              <a:rPr lang="en-US" altLang="ko-KR" i="0" dirty="0"/>
              <a:t>(</a:t>
            </a:r>
            <a:r>
              <a:rPr lang="en-US" altLang="ko-KR" i="0" dirty="0" err="1"/>
              <a:t>wgHr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0.04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마체중과 속력 간에는 상관관계가 약함 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/>
              <a:t>Scatter </a:t>
            </a:r>
            <a:r>
              <a:rPr lang="ko-KR" altLang="en-US" i="0" dirty="0"/>
              <a:t>모양이 타원형으로 나타나는 것은 </a:t>
            </a:r>
            <a:r>
              <a:rPr lang="en-US" altLang="ko-KR" i="0" dirty="0"/>
              <a:t>400</a:t>
            </a:r>
            <a:r>
              <a:rPr lang="ko-KR" altLang="en-US" i="0" dirty="0"/>
              <a:t>후반대의 마체중의 분포가 가장 수가 많기 때문인 것으로 확인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9539D-5F8D-BC94-2AFB-D3E8B6AF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350" y="1845618"/>
            <a:ext cx="4057280" cy="42323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2BA47-0BFB-2311-1135-AA370FD2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22" y="4149874"/>
            <a:ext cx="3168352" cy="24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64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D621-E02A-3937-C578-2D61C2998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E3DF2-044D-3C5C-0C4B-76E0D9A6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4ECA3-769F-8BD8-DEF4-F1AB94D09F35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55528AB8-63A6-4C08-799E-F1ADDEAD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훈련횟수</a:t>
            </a:r>
            <a:r>
              <a:rPr lang="en-US" altLang="ko-KR" i="0" dirty="0"/>
              <a:t>(tr1,</a:t>
            </a:r>
            <a:r>
              <a:rPr lang="ko-KR" altLang="en-US" i="0" dirty="0"/>
              <a:t> </a:t>
            </a:r>
            <a:r>
              <a:rPr lang="en-US" altLang="ko-KR" i="0" dirty="0"/>
              <a:t>tr2)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tr1 : 0.03, tr2 = 0.08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구보훈련은 성적과 연관성이 매우 약함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 err="1"/>
              <a:t>습보훈련은</a:t>
            </a:r>
            <a:r>
              <a:rPr lang="ko-KR" altLang="en-US" i="0" dirty="0"/>
              <a:t> 성적 향상에 미미하지만 효과가 있음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73BFA-364F-92ED-CD48-35BBA60F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4" y="3425030"/>
            <a:ext cx="8615487" cy="32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배경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대상 선정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경마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 선정 이유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경마는 건전한 스포츠라는 인식과 도박이라는 인식이 공존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고대 그리스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로마 시대에도 관련 기록이 있을 정도로 유서 깊은 경기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분석을 통해 우수한 말과 그 성적을 예측 가능한 스포츠인지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완전한 무작위에 의하여 예측할 수 없는 도박의 영역인지 탐색하고자 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C917244-F770-3921-2172-00E7BB3168E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94F70D-A083-4E83-94E2-06D8E56A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446" y="1845618"/>
            <a:ext cx="2448272" cy="41695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E1EC4-D3A4-B21B-934B-6977123D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53D2A-C7BD-68D3-DA2E-94B40298C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B425F96-147D-7006-52E6-61A83C6F5C65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078E64D6-7A3A-BDA4-4204-0441BFB58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0585176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부가중량 </a:t>
            </a:r>
            <a:r>
              <a:rPr lang="ko-KR" altLang="en-US" i="0" dirty="0" err="1"/>
              <a:t>규정별</a:t>
            </a:r>
            <a:r>
              <a:rPr lang="en-US" altLang="ko-KR" i="0" dirty="0"/>
              <a:t>(</a:t>
            </a:r>
            <a:r>
              <a:rPr lang="en-US" altLang="ko-KR" i="0" dirty="0" err="1"/>
              <a:t>budam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Histogram, </a:t>
            </a:r>
            <a:r>
              <a:rPr lang="en-US" altLang="ko-KR" i="0" dirty="0" err="1"/>
              <a:t>pieplot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별정</a:t>
            </a:r>
            <a:r>
              <a:rPr lang="en-US" altLang="ko-KR" i="0" dirty="0"/>
              <a:t>A</a:t>
            </a:r>
            <a:r>
              <a:rPr lang="ko-KR" altLang="en-US" i="0" dirty="0"/>
              <a:t>가 </a:t>
            </a:r>
            <a:r>
              <a:rPr lang="en-US" altLang="ko-KR" i="0" dirty="0"/>
              <a:t>87.8%, </a:t>
            </a:r>
            <a:r>
              <a:rPr lang="ko-KR" altLang="en-US" i="0" dirty="0"/>
              <a:t>별정</a:t>
            </a:r>
            <a:r>
              <a:rPr lang="en-US" altLang="ko-KR" i="0" dirty="0"/>
              <a:t>C</a:t>
            </a:r>
            <a:r>
              <a:rPr lang="ko-KR" altLang="en-US" i="0" dirty="0"/>
              <a:t>가 </a:t>
            </a:r>
            <a:r>
              <a:rPr lang="en-US" altLang="ko-KR" i="0" dirty="0"/>
              <a:t>12.2% </a:t>
            </a:r>
            <a:r>
              <a:rPr lang="ko-KR" altLang="en-US" i="0" dirty="0"/>
              <a:t>비율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별정</a:t>
            </a:r>
            <a:r>
              <a:rPr lang="en-US" altLang="ko-KR" i="0" dirty="0"/>
              <a:t>A</a:t>
            </a:r>
            <a:r>
              <a:rPr lang="ko-KR" altLang="en-US" i="0" dirty="0"/>
              <a:t>는 성</a:t>
            </a:r>
            <a:r>
              <a:rPr lang="en-US" altLang="ko-KR" i="0" dirty="0"/>
              <a:t>/</a:t>
            </a:r>
            <a:r>
              <a:rPr lang="ko-KR" altLang="en-US" i="0" dirty="0"/>
              <a:t>나이별 고정부담중량</a:t>
            </a:r>
            <a:r>
              <a:rPr lang="en-US" altLang="ko-KR" i="0" dirty="0"/>
              <a:t>, C</a:t>
            </a:r>
            <a:r>
              <a:rPr lang="ko-KR" altLang="en-US" i="0" dirty="0"/>
              <a:t>는 성별부담중량 추가보정 </a:t>
            </a:r>
            <a:r>
              <a:rPr lang="en-US" altLang="ko-KR" i="0" dirty="0"/>
              <a:t>(</a:t>
            </a:r>
            <a:r>
              <a:rPr lang="ko-KR" altLang="en-US" i="0" dirty="0"/>
              <a:t>암말은 부담중량 줄임</a:t>
            </a:r>
            <a:r>
              <a:rPr lang="en-US" altLang="ko-KR" i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ECDD8-0F38-26CE-6B71-641AC842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39" y="3176317"/>
            <a:ext cx="9047534" cy="33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8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E232-2160-03D7-C67B-E8112F90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8C1F1-A37D-F563-9DC5-6D7AED1F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38C6678-3586-AF16-DD3C-2BACF729D6FB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E74AB093-91E5-FFC3-5391-3CD0F6307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80931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부가중량 </a:t>
            </a:r>
            <a:r>
              <a:rPr lang="ko-KR" altLang="en-US" i="0" dirty="0" err="1"/>
              <a:t>규정별</a:t>
            </a:r>
            <a:r>
              <a:rPr lang="en-US" altLang="ko-KR" i="0" dirty="0"/>
              <a:t>(</a:t>
            </a:r>
            <a:r>
              <a:rPr lang="en-US" altLang="ko-KR" i="0" dirty="0" err="1"/>
              <a:t>budam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Barplot</a:t>
            </a:r>
            <a:r>
              <a:rPr lang="en-US" altLang="ko-KR" i="0" dirty="0"/>
              <a:t> </a:t>
            </a:r>
            <a:r>
              <a:rPr lang="ko-KR" altLang="en-US" i="0" dirty="0"/>
              <a:t>사용 </a:t>
            </a:r>
            <a:r>
              <a:rPr lang="en-US" altLang="ko-KR" i="0" dirty="0"/>
              <a:t>(</a:t>
            </a:r>
            <a:r>
              <a:rPr lang="ko-KR" altLang="en-US" i="0" dirty="0"/>
              <a:t>별정구분 및 성별별로 구분</a:t>
            </a:r>
            <a:r>
              <a:rPr lang="en-US" altLang="ko-KR" i="0" dirty="0"/>
              <a:t>)</a:t>
            </a:r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별정</a:t>
            </a:r>
            <a:r>
              <a:rPr lang="en-US" altLang="ko-KR" i="0" dirty="0"/>
              <a:t>A</a:t>
            </a:r>
            <a:r>
              <a:rPr lang="ko-KR" altLang="en-US" i="0" dirty="0"/>
              <a:t>보다 별정</a:t>
            </a:r>
            <a:r>
              <a:rPr lang="en-US" altLang="ko-KR" i="0" dirty="0"/>
              <a:t>C</a:t>
            </a:r>
            <a:r>
              <a:rPr lang="ko-KR" altLang="en-US" i="0" dirty="0"/>
              <a:t>가 전반적인 성적이 떨어지며</a:t>
            </a:r>
            <a:r>
              <a:rPr lang="en-US" altLang="ko-KR" i="0" dirty="0"/>
              <a:t>, </a:t>
            </a:r>
            <a:r>
              <a:rPr lang="ko-KR" altLang="en-US" i="0" dirty="0"/>
              <a:t>암말의 경우 별정</a:t>
            </a:r>
            <a:r>
              <a:rPr lang="en-US" altLang="ko-KR" i="0" dirty="0"/>
              <a:t>C</a:t>
            </a:r>
            <a:r>
              <a:rPr lang="ko-KR" altLang="en-US" i="0" dirty="0"/>
              <a:t>에서 거세마보다도 성적이 낮음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암말에 부담중량을 더 적게 주는 규정인데 암말의 성적이 최하위권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A89C4C-5945-4F9C-229E-ACA76166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96" y="2997746"/>
            <a:ext cx="6696619" cy="36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3D10-9244-AE0E-4620-7FAC7C4B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C1BE8-71DC-FB68-0F88-838038B5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F2A37A8-7CF1-2EBD-C443-5321F856C1B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5DCC0239-C73C-765B-0CAA-1712906B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976664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날씨</a:t>
            </a:r>
            <a:r>
              <a:rPr lang="en-US" altLang="ko-KR" i="0" dirty="0"/>
              <a:t>(weather)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Histogram </a:t>
            </a:r>
            <a:r>
              <a:rPr lang="ko-KR" altLang="en-US" i="0" dirty="0"/>
              <a:t>사용</a:t>
            </a:r>
            <a:r>
              <a:rPr lang="en-US" altLang="ko-KR" i="0" dirty="0"/>
              <a:t>, </a:t>
            </a: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경주성적은 날씨와 큰 연관성이 없는</a:t>
            </a:r>
            <a:br>
              <a:rPr lang="en-US" altLang="ko-KR" i="0" dirty="0"/>
            </a:br>
            <a:r>
              <a:rPr lang="ko-KR" altLang="en-US" i="0" dirty="0"/>
              <a:t>것으로 추정됨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오히려 우천시 경주성적이 평균으로는</a:t>
            </a:r>
            <a:br>
              <a:rPr lang="en-US" altLang="ko-KR" i="0" dirty="0"/>
            </a:br>
            <a:r>
              <a:rPr lang="ko-KR" altLang="en-US" i="0" dirty="0"/>
              <a:t>가장 우수했음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D9BE2-187F-3F5A-0847-33A21D46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50" y="2137472"/>
            <a:ext cx="6761261" cy="46046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71E7FC-55DF-0A13-821F-B62BC22DE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51"/>
          <a:stretch/>
        </p:blipFill>
        <p:spPr>
          <a:xfrm>
            <a:off x="141102" y="4869954"/>
            <a:ext cx="4680520" cy="17171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E832E7-ECED-95CE-9BA7-BA0D0C925653}"/>
              </a:ext>
            </a:extLst>
          </p:cNvPr>
          <p:cNvSpPr/>
          <p:nvPr/>
        </p:nvSpPr>
        <p:spPr>
          <a:xfrm>
            <a:off x="1126654" y="4880382"/>
            <a:ext cx="720080" cy="1706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06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6C9C9-7880-AE1D-F6D8-B38388EA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759A2-1B17-D104-7CF4-246E6C1B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0C568ED-433E-125A-1BCB-C0CDABF34DA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6E610889-4A9E-CDAC-97B7-93CE174C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017224" cy="55446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경주로 거리</a:t>
            </a:r>
            <a:r>
              <a:rPr lang="en-US" altLang="ko-KR" i="0" dirty="0"/>
              <a:t>(</a:t>
            </a:r>
            <a:r>
              <a:rPr lang="en-US" altLang="ko-KR" i="0" dirty="0" err="1"/>
              <a:t>rcDist</a:t>
            </a:r>
            <a:r>
              <a:rPr lang="en-US" altLang="ko-KR" i="0" dirty="0"/>
              <a:t>) : Histogram, </a:t>
            </a:r>
            <a:r>
              <a:rPr lang="en-US" altLang="ko-KR" i="0" dirty="0" err="1"/>
              <a:t>Pieplot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/>
              <a:t>1000m</a:t>
            </a:r>
            <a:r>
              <a:rPr lang="ko-KR" altLang="en-US" i="0" dirty="0"/>
              <a:t> </a:t>
            </a:r>
            <a:r>
              <a:rPr lang="en-US" altLang="ko-KR" i="0" dirty="0"/>
              <a:t>~</a:t>
            </a:r>
            <a:r>
              <a:rPr lang="ko-KR" altLang="en-US" i="0" dirty="0"/>
              <a:t> </a:t>
            </a:r>
            <a:r>
              <a:rPr lang="en-US" altLang="ko-KR" i="0" dirty="0"/>
              <a:t>1300m</a:t>
            </a:r>
            <a:r>
              <a:rPr lang="ko-KR" altLang="en-US" i="0" dirty="0"/>
              <a:t>의 단거리 경주가 가장 많았음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en-US" altLang="ko-KR" i="0" dirty="0"/>
              <a:t>1600m </a:t>
            </a:r>
            <a:r>
              <a:rPr lang="ko-KR" altLang="en-US" i="0" dirty="0"/>
              <a:t>이상의 장거리 경주는 속력이 점점 떨어지는 추세를 보임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B98D7E-419C-89CF-A222-4548A8AE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11" y="1773610"/>
            <a:ext cx="876639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0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E2B7-CC84-0A84-CA6F-43014F181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754B5-E060-18CF-C986-3ECFCF33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344EA4-973A-D5D1-0C6C-27B02F5DD8AB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DC704F2D-3D96-D8B5-1EA2-BDEA38E43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017224" cy="55446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경주로 거리</a:t>
            </a:r>
            <a:r>
              <a:rPr lang="en-US" altLang="ko-KR" i="0" dirty="0"/>
              <a:t>(</a:t>
            </a:r>
            <a:r>
              <a:rPr lang="en-US" altLang="ko-KR" i="0" dirty="0" err="1"/>
              <a:t>rcDist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기술통계량</a:t>
            </a:r>
            <a:r>
              <a:rPr lang="ko-KR" altLang="en-US" i="0" dirty="0"/>
              <a:t> 계산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 err="1"/>
              <a:t>기술통계량으로</a:t>
            </a:r>
            <a:r>
              <a:rPr lang="ko-KR" altLang="en-US" i="0" dirty="0"/>
              <a:t> 파악한 결과 경주거리가 짧을수록 말의 속력은 빨라지는 경향을 보임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사람의 육상경기와 유사한 추세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E30FA0-F476-225A-F785-C59C12EC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17" y="2493690"/>
            <a:ext cx="7887105" cy="21400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CA7AAB-1CD6-4C79-8582-C53273EA4BF2}"/>
              </a:ext>
            </a:extLst>
          </p:cNvPr>
          <p:cNvSpPr/>
          <p:nvPr/>
        </p:nvSpPr>
        <p:spPr>
          <a:xfrm>
            <a:off x="3286894" y="2479164"/>
            <a:ext cx="936104" cy="21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19493E-D034-C419-ABC5-A2834FDE0921}"/>
              </a:ext>
            </a:extLst>
          </p:cNvPr>
          <p:cNvSpPr/>
          <p:nvPr/>
        </p:nvSpPr>
        <p:spPr>
          <a:xfrm>
            <a:off x="6887294" y="2479164"/>
            <a:ext cx="936104" cy="214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54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7FAA2-7266-6334-9543-0F9BFED6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739DB-0CB4-8F98-7BFF-4F232597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CCD541-44E5-3207-CB9B-16235F438D11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02B1E265-024C-15E1-8D27-2B1ABA02D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017224" cy="55446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상위권 기록 횟수</a:t>
            </a:r>
            <a:r>
              <a:rPr lang="en-US" altLang="ko-KR" i="0" dirty="0"/>
              <a:t>(</a:t>
            </a:r>
            <a:r>
              <a:rPr lang="en-US" altLang="ko-KR" i="0" dirty="0" err="1"/>
              <a:t>topCntY</a:t>
            </a:r>
            <a:r>
              <a:rPr lang="en-US" altLang="ko-KR" i="0" dirty="0"/>
              <a:t>, </a:t>
            </a:r>
            <a:r>
              <a:rPr lang="en-US" altLang="ko-KR" i="0" dirty="0" err="1"/>
              <a:t>topCntT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</a:t>
            </a:r>
            <a:r>
              <a:rPr lang="ko-KR" altLang="en-US" i="0" dirty="0"/>
              <a:t>최근 </a:t>
            </a:r>
            <a:r>
              <a:rPr lang="en-US" altLang="ko-KR" i="0" dirty="0"/>
              <a:t>1</a:t>
            </a:r>
            <a:r>
              <a:rPr lang="ko-KR" altLang="en-US" i="0" dirty="0"/>
              <a:t>년 기준 </a:t>
            </a:r>
            <a:r>
              <a:rPr lang="en-US" altLang="ko-KR" i="0" dirty="0"/>
              <a:t>: 0.2, </a:t>
            </a:r>
            <a:r>
              <a:rPr lang="ko-KR" altLang="en-US" i="0" dirty="0"/>
              <a:t>통산 기준 </a:t>
            </a:r>
            <a:r>
              <a:rPr lang="en-US" altLang="ko-KR" i="0" dirty="0"/>
              <a:t>: 0.35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최근 </a:t>
            </a:r>
            <a:r>
              <a:rPr lang="en-US" altLang="ko-KR" i="0" dirty="0"/>
              <a:t>1</a:t>
            </a:r>
            <a:r>
              <a:rPr lang="ko-KR" altLang="en-US" i="0" dirty="0"/>
              <a:t>년</a:t>
            </a:r>
            <a:r>
              <a:rPr lang="en-US" altLang="ko-KR" i="0" dirty="0"/>
              <a:t>, </a:t>
            </a:r>
            <a:r>
              <a:rPr lang="ko-KR" altLang="en-US" i="0" dirty="0"/>
              <a:t>통산 상위권 성적 모두 횟수가</a:t>
            </a:r>
            <a:br>
              <a:rPr lang="en-US" altLang="ko-KR" i="0" dirty="0"/>
            </a:br>
            <a:r>
              <a:rPr lang="ko-KR" altLang="en-US" i="0" dirty="0"/>
              <a:t>많을수록 성적이 오르는 추세를 보임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우수한 성적에 따라서 부담 중량이 커질</a:t>
            </a:r>
            <a:br>
              <a:rPr lang="en-US" altLang="ko-KR" i="0" dirty="0"/>
            </a:br>
            <a:r>
              <a:rPr lang="ko-KR" altLang="en-US" i="0" dirty="0"/>
              <a:t>수 있겠으나 잘 달리던 말이 꾸준히 잘</a:t>
            </a:r>
            <a:br>
              <a:rPr lang="en-US" altLang="ko-KR" i="0" dirty="0"/>
            </a:br>
            <a:r>
              <a:rPr lang="ko-KR" altLang="en-US" i="0" dirty="0"/>
              <a:t>달리는 경향이 있음</a:t>
            </a:r>
            <a:endParaRPr lang="en-US" altLang="ko-KR" i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0F40F6-1465-93EF-34F7-9FE0F23D8006}"/>
              </a:ext>
            </a:extLst>
          </p:cNvPr>
          <p:cNvGrpSpPr/>
          <p:nvPr/>
        </p:nvGrpSpPr>
        <p:grpSpPr>
          <a:xfrm>
            <a:off x="5303118" y="2836485"/>
            <a:ext cx="6696744" cy="3641411"/>
            <a:chOff x="4449987" y="2596695"/>
            <a:chExt cx="7477868" cy="39002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DEAA21-5038-6290-0726-ADA99C76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8921" y="2596695"/>
              <a:ext cx="3738934" cy="3900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D57B00-90B9-470F-CCEA-5E759F30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9987" y="2596695"/>
              <a:ext cx="3738934" cy="3900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40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5F81-026F-F916-C96F-036A44001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D6973-AEA3-A5AC-7A21-43E4BC22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결과 도출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D1C358-5B2C-3FBE-CAF8-581FA3061660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3ED02535-F04E-ED6C-33DC-0D566477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017224" cy="55446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/>
              <a:t>상위권 기록 횟수</a:t>
            </a:r>
            <a:r>
              <a:rPr lang="en-US" altLang="ko-KR" i="0" dirty="0"/>
              <a:t>(</a:t>
            </a:r>
            <a:r>
              <a:rPr lang="en-US" altLang="ko-KR" i="0" dirty="0" err="1"/>
              <a:t>topCntY</a:t>
            </a:r>
            <a:r>
              <a:rPr lang="en-US" altLang="ko-KR" i="0" dirty="0"/>
              <a:t>, </a:t>
            </a:r>
            <a:r>
              <a:rPr lang="en-US" altLang="ko-KR" i="0" dirty="0" err="1"/>
              <a:t>topCntT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상위권 기록 </a:t>
            </a:r>
            <a:r>
              <a:rPr lang="ko-KR" altLang="en-US" i="0" dirty="0" err="1"/>
              <a:t>횟수별</a:t>
            </a:r>
            <a:r>
              <a:rPr lang="ko-KR" altLang="en-US" i="0" dirty="0"/>
              <a:t> 속력 및 부담중량 </a:t>
            </a:r>
            <a:r>
              <a:rPr lang="en-US" altLang="ko-KR" i="0" dirty="0" err="1"/>
              <a:t>lineplot</a:t>
            </a:r>
            <a:r>
              <a:rPr lang="en-US" altLang="ko-KR" i="0" dirty="0"/>
              <a:t> </a:t>
            </a:r>
            <a:r>
              <a:rPr lang="ko-KR" altLang="en-US" i="0" dirty="0"/>
              <a:t>확인</a:t>
            </a:r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97845" lvl="1" indent="0"/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성적이 좋을수록 속력과 부담중량 모두 늘어나는 경향을 보임 </a:t>
            </a:r>
            <a:r>
              <a:rPr lang="en-US" altLang="ko-KR" i="0" dirty="0"/>
              <a:t>(</a:t>
            </a:r>
            <a:r>
              <a:rPr lang="ko-KR" altLang="en-US" i="0" dirty="0"/>
              <a:t>마지막 데이터가 경향을 벗어나는 현상은 데이터 수에 의한 이슈로 파악됨</a:t>
            </a:r>
            <a:r>
              <a:rPr lang="en-US" altLang="ko-KR" i="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217202-EA79-06F8-D1F5-F3B6C186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4" y="2277666"/>
            <a:ext cx="8856984" cy="35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3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90CF4-5DB7-4313-70C7-800FB0B25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F64C9-8F1D-7963-9160-D401F366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가설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FE9A329-EF5C-72CA-C889-6A62A4D23D1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29C69B21-AEC7-2A34-FDD0-25CE0D7FC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잘 달리는 말의 요소를 추측하는 가설 검증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경기에 영향을 주는 외부 요소에 관한 가설 검증</a:t>
            </a: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331AA57-3967-0656-4DDE-60A6AF31D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33437"/>
              </p:ext>
            </p:extLst>
          </p:nvPr>
        </p:nvGraphicFramePr>
        <p:xfrm>
          <a:off x="766614" y="1917626"/>
          <a:ext cx="10369153" cy="1686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6818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3285670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955512915"/>
                    </a:ext>
                  </a:extLst>
                </a:gridCol>
                <a:gridCol w="4968553">
                  <a:extLst>
                    <a:ext uri="{9D8B030D-6E8A-4147-A177-3AD203B41FA5}">
                      <a16:colId xmlns:a16="http://schemas.microsoft.com/office/drawing/2014/main" val="1104827006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검증결과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늙은 말일 수록 경주 성적이 떨어진다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나이가 많을수록 평균 속력이 감소하는 추세가 명확하다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숫말이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암말보다 경주 성적이 우수하다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숫말이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평균 속력에서 암말보다 뛰어나며 이는 성별 별 부담중량 보정이 가해져도 동일한 추세를 보임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체중은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근육량과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관련이 있으므로 적정 수준 내에서 높은 체중을 보유한 말이 성적이 우수할 것이다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체중과 말의 속력은 뚜렷한 상관관계를 보이지 않았음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3671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F4D51A9-3CA9-5231-E129-1A2DD0C5B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627913"/>
              </p:ext>
            </p:extLst>
          </p:nvPr>
        </p:nvGraphicFramePr>
        <p:xfrm>
          <a:off x="766613" y="4437906"/>
          <a:ext cx="10369153" cy="1177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6818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3285671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632738102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3679122222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검증결과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악천후일 경우 전반적인 경기 성적이 하락한다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날씨와 관련없이 말의 속력은 일정한 편으로 확인됨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코스 길이가 길 수록 전반적인 주행 능력이 떨어진다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코스 길이가 길수록 평균 속력이 감소함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55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A878-FA81-AD5E-B4AB-B9437314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3C720-1CC6-4259-BEDE-3B0F456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문헌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CA93FDC-4A35-E728-D8C3-B22BF2541CD4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34585AC0-BA81-1892-9D46-162DA7223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48245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논문 </a:t>
            </a:r>
            <a:r>
              <a:rPr lang="en-US" altLang="ko-KR" i="0" dirty="0"/>
              <a:t>1 : </a:t>
            </a:r>
            <a:r>
              <a:rPr lang="ko-KR" altLang="en-US" i="0" dirty="0" err="1"/>
              <a:t>모마의</a:t>
            </a:r>
            <a:r>
              <a:rPr lang="ko-KR" altLang="en-US" i="0" dirty="0"/>
              <a:t> 통산 상금이 자식 말의 성적에 관여한다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위 주장의 검증을 위하여 경주마 데이터에서 </a:t>
            </a:r>
            <a:r>
              <a:rPr lang="ko-KR" altLang="en-US" i="0" dirty="0" err="1"/>
              <a:t>모마의</a:t>
            </a:r>
            <a:r>
              <a:rPr lang="ko-KR" altLang="en-US" i="0" dirty="0"/>
              <a:t> 통산 상금을 계산한 컬럼을 생성 </a:t>
            </a:r>
            <a:r>
              <a:rPr lang="en-US" altLang="ko-KR" i="0" dirty="0"/>
              <a:t>(</a:t>
            </a:r>
            <a:r>
              <a:rPr lang="en-US" altLang="ko-KR" i="0" dirty="0" err="1"/>
              <a:t>moPrize</a:t>
            </a:r>
            <a:r>
              <a:rPr lang="en-US" altLang="ko-KR" i="0" dirty="0"/>
              <a:t>, </a:t>
            </a:r>
            <a:r>
              <a:rPr lang="ko-KR" altLang="en-US" i="0" dirty="0"/>
              <a:t>단위는 만원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다만</a:t>
            </a:r>
            <a:r>
              <a:rPr lang="en-US" altLang="ko-KR" i="0" dirty="0"/>
              <a:t>, </a:t>
            </a:r>
            <a:r>
              <a:rPr lang="ko-KR" altLang="en-US" i="0" dirty="0"/>
              <a:t>해외 말이 </a:t>
            </a:r>
            <a:r>
              <a:rPr lang="ko-KR" altLang="en-US" i="0" dirty="0" err="1"/>
              <a:t>모마인</a:t>
            </a:r>
            <a:r>
              <a:rPr lang="ko-KR" altLang="en-US" i="0" dirty="0"/>
              <a:t> 경우에는 데이터를 찾기 어려워 국내 모마로만 한정하여 데이터를 산출했으므로 데이터 손실이 발생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B1DD13-7D02-1C88-BCEF-2C3F3DA70025}"/>
              </a:ext>
            </a:extLst>
          </p:cNvPr>
          <p:cNvSpPr/>
          <p:nvPr/>
        </p:nvSpPr>
        <p:spPr>
          <a:xfrm>
            <a:off x="622598" y="2421682"/>
            <a:ext cx="9721080" cy="11521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부모마</a:t>
            </a:r>
            <a:r>
              <a:rPr lang="ko-KR" altLang="en-US" sz="1600" dirty="0"/>
              <a:t> 수득 상금과 순위와의 상관관계가 높진 않지만 </a:t>
            </a:r>
            <a:r>
              <a:rPr lang="ko-KR" altLang="en-US" sz="1600" b="1" dirty="0"/>
              <a:t>모마 수득 상금에 따른 순위는 랜덤 포레스트 결과 </a:t>
            </a:r>
            <a:r>
              <a:rPr lang="en-US" altLang="ko-KR" sz="1600" b="1" dirty="0"/>
              <a:t>0.22</a:t>
            </a:r>
            <a:r>
              <a:rPr lang="ko-KR" altLang="en-US" sz="1600" b="1" dirty="0"/>
              <a:t>의 상관관계가 도출된 것으로 보아 부마에 비해 </a:t>
            </a:r>
            <a:r>
              <a:rPr lang="ko-KR" altLang="en-US" sz="1600" b="1" dirty="0" err="1"/>
              <a:t>모마와</a:t>
            </a:r>
            <a:r>
              <a:rPr lang="ko-KR" altLang="en-US" sz="1600" b="1" dirty="0"/>
              <a:t> 경주마의 성적이 더 관계가 있는 것</a:t>
            </a:r>
            <a:r>
              <a:rPr lang="ko-KR" altLang="en-US" sz="1600" dirty="0"/>
              <a:t>으로 보인다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100" dirty="0"/>
              <a:t>(</a:t>
            </a:r>
            <a:r>
              <a:rPr lang="ko-KR" altLang="en-US" sz="1100" dirty="0" err="1"/>
              <a:t>허태성</a:t>
            </a:r>
            <a:r>
              <a:rPr lang="en-US" altLang="ko-KR" sz="1100" dirty="0"/>
              <a:t>, </a:t>
            </a:r>
            <a:r>
              <a:rPr lang="ko-KR" altLang="en-US" sz="1100" dirty="0"/>
              <a:t>송민섭</a:t>
            </a:r>
            <a:r>
              <a:rPr lang="en-US" altLang="ko-KR" sz="1100" dirty="0"/>
              <a:t>, </a:t>
            </a:r>
            <a:r>
              <a:rPr lang="ko-KR" altLang="en-US" sz="1100" dirty="0"/>
              <a:t>고동수</a:t>
            </a:r>
            <a:r>
              <a:rPr lang="en-US" altLang="ko-KR" sz="1100" dirty="0"/>
              <a:t>, 2022)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1942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5B6A8-4752-0149-874E-37D656A8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BFFBE-4C8F-5855-42A7-713A0C61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문헌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45ACBFE-E56F-D955-6FED-9C367875271D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DC6B9468-E470-5EC2-4C1B-6F88A47A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 err="1"/>
              <a:t>모마의</a:t>
            </a:r>
            <a:r>
              <a:rPr lang="ko-KR" altLang="en-US" i="0" dirty="0"/>
              <a:t> 상금</a:t>
            </a:r>
            <a:r>
              <a:rPr lang="en-US" altLang="ko-KR" i="0" dirty="0"/>
              <a:t>(</a:t>
            </a:r>
            <a:r>
              <a:rPr lang="en-US" altLang="ko-KR" i="0" dirty="0" err="1"/>
              <a:t>moPrize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0.06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관련이 없진 않지만 상관관계는 약한 것으로 확인됨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논문에서는 종속변수를 순위</a:t>
            </a:r>
            <a:r>
              <a:rPr lang="en-US" altLang="ko-KR" i="0" dirty="0"/>
              <a:t>(</a:t>
            </a:r>
            <a:r>
              <a:rPr lang="en-US" altLang="ko-KR" i="0" dirty="0" err="1"/>
              <a:t>ord</a:t>
            </a:r>
            <a:r>
              <a:rPr lang="en-US" altLang="ko-KR" i="0" dirty="0"/>
              <a:t>)</a:t>
            </a:r>
            <a:r>
              <a:rPr lang="ko-KR" altLang="en-US" i="0" dirty="0"/>
              <a:t>로 지정하여 </a:t>
            </a:r>
            <a:r>
              <a:rPr lang="en-US" altLang="ko-KR" i="0" dirty="0"/>
              <a:t>(Classification)</a:t>
            </a:r>
            <a:br>
              <a:rPr lang="en-US" altLang="ko-KR" i="0" dirty="0"/>
            </a:br>
            <a:r>
              <a:rPr lang="ko-KR" altLang="en-US" i="0" dirty="0"/>
              <a:t>다른 결과가 도출된 것으로 추정됨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F40A9-9CB4-F72F-5656-3605DB99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871" y="1845618"/>
            <a:ext cx="3986927" cy="41650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19C1C9-45CF-7E97-E5BB-08A3FDE1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36" y="4149874"/>
            <a:ext cx="4896102" cy="5016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7F241-999D-8075-0D31-8C4E978B55F8}"/>
              </a:ext>
            </a:extLst>
          </p:cNvPr>
          <p:cNvSpPr/>
          <p:nvPr/>
        </p:nvSpPr>
        <p:spPr>
          <a:xfrm>
            <a:off x="694606" y="4149874"/>
            <a:ext cx="4961732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1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640A-B402-9C3B-D6D0-70E2589B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74441-AEB8-88A4-64CB-D241B359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목적 소개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3E1D572E-3529-69F3-F086-0F41D89B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소개에서 설명한 바와 같이 이번 분석의 목적은 경마는 데이터 기반으로 성적이 예측 가능한 스포츠인지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예측이 불가능한 도박인지 확인하는 것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국내의 공식적인 경마 경기는 모두 공기업인 한국마사회에서 주최하고 있으며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경기 및 출전마에 관련된 정보는 모두 한국마사회에서 공개 중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한국마사회 제공 데이터를 기반으로 경마에 관련된 데이터 분석을 진행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7BA33FC-2E92-83DD-B308-76A9E71BAB11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50DF3-50FA-5DB8-13FF-14B924FC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22" y="1773610"/>
            <a:ext cx="3064808" cy="42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8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69BA-A4D1-1453-A945-6EBE4B21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62A0A209-3F1A-E76E-8EDD-409D3F2D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논문 </a:t>
            </a:r>
            <a:r>
              <a:rPr lang="en-US" altLang="ko-KR" i="0" dirty="0"/>
              <a:t>2 : </a:t>
            </a:r>
            <a:r>
              <a:rPr lang="ko-KR" altLang="en-US" i="0" dirty="0"/>
              <a:t>바깥 라인보다 안쪽 라인에서 출발하는 경주마의 성적이 더 좋다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경기 데이터에 어느 라인에서 출발했는지에 관한 컬럼이 존재</a:t>
            </a:r>
            <a:r>
              <a:rPr lang="en-US" altLang="ko-KR" i="0" dirty="0"/>
              <a:t>(</a:t>
            </a:r>
            <a:r>
              <a:rPr lang="en-US" altLang="ko-KR" i="0" dirty="0" err="1"/>
              <a:t>rcNo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Ø"/>
            </a:pPr>
            <a:r>
              <a:rPr lang="en-US" altLang="ko-KR" i="0" dirty="0" err="1"/>
              <a:t>rcNo</a:t>
            </a:r>
            <a:r>
              <a:rPr lang="ko-KR" altLang="en-US" i="0" dirty="0"/>
              <a:t>를 마번으로 칭하며 숫자가 높을수록 바깥쪽에서 출발하게 됨</a:t>
            </a:r>
            <a:r>
              <a:rPr lang="en-US" altLang="ko-KR" i="0" dirty="0"/>
              <a:t>(</a:t>
            </a:r>
            <a:r>
              <a:rPr lang="ko-KR" altLang="en-US" i="0" dirty="0"/>
              <a:t>아웃코스</a:t>
            </a:r>
            <a:r>
              <a:rPr lang="en-US" altLang="ko-KR" i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E7237F-C63E-F328-6807-853C0AF1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문헌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615AD6-DACC-BCDD-682D-4A15CF10FA52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36AB124-2739-21B5-3A4E-E70DFEF80929}"/>
              </a:ext>
            </a:extLst>
          </p:cNvPr>
          <p:cNvSpPr/>
          <p:nvPr/>
        </p:nvSpPr>
        <p:spPr>
          <a:xfrm>
            <a:off x="550590" y="2133650"/>
            <a:ext cx="10075018" cy="11521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1000m ~ 1400m </a:t>
            </a:r>
            <a:r>
              <a:rPr lang="ko-KR" altLang="en-US" sz="1600" dirty="0"/>
              <a:t>경주의 경주전개는 직전</a:t>
            </a:r>
            <a:r>
              <a:rPr lang="en-US" altLang="ko-KR" sz="1600" dirty="0"/>
              <a:t>-</a:t>
            </a:r>
            <a:r>
              <a:rPr lang="ko-KR" altLang="en-US" sz="1600" dirty="0"/>
              <a:t>곡선</a:t>
            </a:r>
            <a:r>
              <a:rPr lang="en-US" altLang="ko-KR" sz="1600" dirty="0"/>
              <a:t>-</a:t>
            </a:r>
            <a:r>
              <a:rPr lang="ko-KR" altLang="en-US" sz="1600" dirty="0"/>
              <a:t>직선</a:t>
            </a:r>
            <a:r>
              <a:rPr lang="en-US" altLang="ko-KR" sz="1600" dirty="0"/>
              <a:t>, 1700m ~ 2300m</a:t>
            </a:r>
            <a:r>
              <a:rPr lang="ko-KR" altLang="en-US" sz="1600" dirty="0"/>
              <a:t> 경주의 경주전개는 직선</a:t>
            </a:r>
            <a:r>
              <a:rPr lang="en-US" altLang="ko-KR" sz="1600" dirty="0"/>
              <a:t>-</a:t>
            </a:r>
            <a:r>
              <a:rPr lang="ko-KR" altLang="en-US" sz="1600" dirty="0"/>
              <a:t>곡선</a:t>
            </a:r>
            <a:r>
              <a:rPr lang="en-US" altLang="ko-KR" sz="1600" dirty="0"/>
              <a:t>-</a:t>
            </a:r>
            <a:r>
              <a:rPr lang="ko-KR" altLang="en-US" sz="1600" dirty="0"/>
              <a:t>직선</a:t>
            </a:r>
            <a:r>
              <a:rPr lang="en-US" altLang="ko-KR" sz="1600" dirty="0"/>
              <a:t>-</a:t>
            </a:r>
            <a:r>
              <a:rPr lang="ko-KR" altLang="en-US" sz="1600" dirty="0"/>
              <a:t>곡선</a:t>
            </a:r>
            <a:r>
              <a:rPr lang="en-US" altLang="ko-KR" sz="1600" dirty="0"/>
              <a:t>-</a:t>
            </a:r>
            <a:r>
              <a:rPr lang="ko-KR" altLang="en-US" sz="1600" dirty="0"/>
              <a:t>직선으로 이루어져 있으므로 </a:t>
            </a:r>
            <a:r>
              <a:rPr lang="ko-KR" altLang="en-US" sz="1600" b="1" dirty="0"/>
              <a:t>바깥 라인보다 안쪽 라인에서 출발하는 경주마의 기록이 더 좋을 것으로 예상된다</a:t>
            </a:r>
            <a:r>
              <a:rPr lang="en-US" altLang="ko-KR" sz="1600" b="1" dirty="0"/>
              <a:t>.</a:t>
            </a:r>
            <a:br>
              <a:rPr lang="en-US" altLang="ko-KR" sz="1600" b="1" dirty="0"/>
            </a:br>
            <a:r>
              <a:rPr lang="en-US" altLang="ko-KR" sz="1100" dirty="0"/>
              <a:t>(</a:t>
            </a:r>
            <a:r>
              <a:rPr lang="ko-KR" altLang="en-US" sz="1100" dirty="0" err="1"/>
              <a:t>최혜민</a:t>
            </a:r>
            <a:r>
              <a:rPr lang="en-US" altLang="ko-KR" sz="1100" dirty="0"/>
              <a:t>, </a:t>
            </a:r>
            <a:r>
              <a:rPr lang="ko-KR" altLang="en-US" sz="1100" dirty="0"/>
              <a:t>황나영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황찬경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송종우</a:t>
            </a:r>
            <a:r>
              <a:rPr lang="en-US" altLang="ko-KR" sz="1100" dirty="0"/>
              <a:t>, 2022)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6456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64DD6-D78A-9156-DC7A-5F18E592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F61A4-0298-7B9E-5C7F-C52E07F2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문헌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FCFFB95-893C-7C56-DD29-2A48D6CD80DE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CEDD1EA3-D267-3220-180E-D8A4723A1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i="0" dirty="0" err="1"/>
              <a:t>hrSpd</a:t>
            </a:r>
            <a:r>
              <a:rPr lang="ko-KR" altLang="en-US" i="0" dirty="0"/>
              <a:t>와의 상관관계 시각화 </a:t>
            </a:r>
            <a:r>
              <a:rPr lang="en-US" altLang="ko-KR" i="0" dirty="0"/>
              <a:t>– </a:t>
            </a:r>
            <a:r>
              <a:rPr lang="ko-KR" altLang="en-US" i="0" dirty="0" err="1"/>
              <a:t>마번</a:t>
            </a:r>
            <a:r>
              <a:rPr lang="en-US" altLang="ko-KR" i="0" dirty="0"/>
              <a:t>(</a:t>
            </a:r>
            <a:r>
              <a:rPr lang="en-US" altLang="ko-KR" i="0" dirty="0" err="1"/>
              <a:t>rcNo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피어슨</a:t>
            </a:r>
            <a:r>
              <a:rPr lang="ko-KR" altLang="en-US" i="0" dirty="0"/>
              <a:t> 상관계수 </a:t>
            </a:r>
            <a:r>
              <a:rPr lang="en-US" altLang="ko-KR" i="0" dirty="0"/>
              <a:t>= -0.25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 err="1"/>
              <a:t>lmplot</a:t>
            </a:r>
            <a:r>
              <a:rPr lang="en-US" altLang="ko-KR" i="0" dirty="0"/>
              <a:t> </a:t>
            </a:r>
            <a:r>
              <a:rPr lang="ko-KR" altLang="en-US" i="0" dirty="0"/>
              <a:t>사용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음의 상관관계를 뚜렷하게 드러냄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 err="1"/>
              <a:t>마번이</a:t>
            </a:r>
            <a:r>
              <a:rPr lang="ko-KR" altLang="en-US" i="0" dirty="0"/>
              <a:t> 낮은 인코스가 </a:t>
            </a:r>
            <a:r>
              <a:rPr lang="ko-KR" altLang="en-US" i="0" dirty="0" err="1"/>
              <a:t>마번이</a:t>
            </a:r>
            <a:r>
              <a:rPr lang="ko-KR" altLang="en-US" i="0" dirty="0"/>
              <a:t> 높은 아웃코스보다 경주성적이</a:t>
            </a:r>
            <a:br>
              <a:rPr lang="en-US" altLang="ko-KR" i="0" dirty="0"/>
            </a:br>
            <a:r>
              <a:rPr lang="ko-KR" altLang="en-US" i="0" dirty="0"/>
              <a:t>더 좋음</a:t>
            </a:r>
            <a:endParaRPr lang="en-US" altLang="ko-KR" i="0" dirty="0"/>
          </a:p>
          <a:p>
            <a:pPr marL="40513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논문과 일치하는 결과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9E60C-B00E-CD0B-6C7D-72FD364D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403" y="1557275"/>
            <a:ext cx="4471459" cy="46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76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48C63-E654-C975-FD9A-00CEDBA4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FD5B84B8-EE64-EEA9-DED5-B942829CB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논문 </a:t>
            </a:r>
            <a:r>
              <a:rPr lang="en-US" altLang="ko-KR" i="0" dirty="0"/>
              <a:t>3 : </a:t>
            </a:r>
            <a:r>
              <a:rPr lang="ko-KR" altLang="en-US" i="0" dirty="0"/>
              <a:t>마체중이 경기 결과에 주는 영향이 크다 </a:t>
            </a:r>
            <a:r>
              <a:rPr lang="en-US" altLang="ko-KR" sz="1100" i="0" dirty="0"/>
              <a:t>(</a:t>
            </a:r>
            <a:r>
              <a:rPr lang="ko-KR" altLang="en-US" sz="1100" i="0" dirty="0"/>
              <a:t>김진홍</a:t>
            </a:r>
            <a:r>
              <a:rPr lang="en-US" altLang="ko-KR" sz="1100" i="0" dirty="0"/>
              <a:t>, 2005)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해당 주제에 대한 분석결과는 데이터 분석결과에 이미 포함되어 있음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마체중은 속력 성적과 상관관계가 약하다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해당 논문 또한 논문 </a:t>
            </a:r>
            <a:r>
              <a:rPr lang="en-US" altLang="ko-KR" i="0" dirty="0"/>
              <a:t>1</a:t>
            </a:r>
            <a:r>
              <a:rPr lang="ko-KR" altLang="en-US" i="0" dirty="0"/>
              <a:t>과 마찬가지로 사용한 </a:t>
            </a:r>
            <a:r>
              <a:rPr lang="ko-KR" altLang="en-US" i="0" dirty="0" err="1"/>
              <a:t>머신러닝</a:t>
            </a:r>
            <a:r>
              <a:rPr lang="ko-KR" altLang="en-US" i="0" dirty="0"/>
              <a:t> 모델이</a:t>
            </a:r>
            <a:br>
              <a:rPr lang="en-US" altLang="ko-KR" i="0" dirty="0"/>
            </a:br>
            <a:r>
              <a:rPr lang="ko-KR" altLang="en-US" i="0" dirty="0"/>
              <a:t>로지스틱 회귀</a:t>
            </a:r>
            <a:r>
              <a:rPr lang="en-US" altLang="ko-KR" i="0" dirty="0"/>
              <a:t>(</a:t>
            </a:r>
            <a:r>
              <a:rPr lang="ko-KR" altLang="en-US" i="0" dirty="0"/>
              <a:t>사실상 분류모델</a:t>
            </a:r>
            <a:r>
              <a:rPr lang="en-US" altLang="ko-KR" i="0" dirty="0"/>
              <a:t>)</a:t>
            </a:r>
            <a:r>
              <a:rPr lang="ko-KR" altLang="en-US" i="0" dirty="0"/>
              <a:t> 및 의사결정나무 모델로 분류</a:t>
            </a:r>
            <a:br>
              <a:rPr lang="en-US" altLang="ko-KR" i="0" dirty="0"/>
            </a:br>
            <a:r>
              <a:rPr lang="ko-KR" altLang="en-US" i="0" dirty="0"/>
              <a:t>분석이기 때문에</a:t>
            </a:r>
            <a:r>
              <a:rPr lang="en-US" altLang="ko-KR" i="0" dirty="0"/>
              <a:t> </a:t>
            </a:r>
            <a:r>
              <a:rPr lang="ko-KR" altLang="en-US" i="0" dirty="0"/>
              <a:t>본 해석내용과 차이가 있을 수 있는 것으로 추정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0796E6-475E-2280-D869-216752F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문헌 검증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FE83C93-1BA0-ED67-C3D4-E348BDB12568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27D56-2630-0096-BFC0-B5E6BCCE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2061642"/>
            <a:ext cx="6388428" cy="8636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1A4215-5263-2773-B6B5-0B6EA9E2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785" y="1557586"/>
            <a:ext cx="3090862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7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D9F80-6942-2B8A-CB81-7A76746D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5DAE1-5E5F-4AAF-0660-1B8BD495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결론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F737CE-2B6A-7383-CFD8-D561F676B8FF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128282A8-A328-4541-2107-911A38824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449272" cy="51125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i="0" dirty="0"/>
              <a:t>경마 성적에 영향을 주는 요소</a:t>
            </a:r>
            <a:endParaRPr lang="en-US" altLang="ko-KR" i="0" dirty="0"/>
          </a:p>
          <a:p>
            <a:pPr marL="778514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말 개별로 영향을 주는 요소와 경기 전체에 영향을 주는 요소로 구분하여 정리</a:t>
            </a:r>
            <a:endParaRPr lang="en-US" altLang="ko-KR" i="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2DA818-2162-A9B3-38C3-00102F378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00596"/>
              </p:ext>
            </p:extLst>
          </p:nvPr>
        </p:nvGraphicFramePr>
        <p:xfrm>
          <a:off x="766614" y="2349674"/>
          <a:ext cx="8712967" cy="3960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192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3460338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  <a:gridCol w="4222437">
                  <a:extLst>
                    <a:ext uri="{9D8B030D-6E8A-4147-A177-3AD203B41FA5}">
                      <a16:colId xmlns:a16="http://schemas.microsoft.com/office/drawing/2014/main" val="3679122222"/>
                    </a:ext>
                  </a:extLst>
                </a:gridCol>
              </a:tblGrid>
              <a:tr h="559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강한 상관관계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약한 상관관계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상관관계 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700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말 개별로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순위예측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상위권 기록 횟수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마번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출발 위치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부담중량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마체중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훈련 횟수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모마 상금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700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전역으로 영향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경기 전체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부가중량 규정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경주로 거리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368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05DFD-4665-7CFD-9A4D-4A079BA1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7A241-53BF-D212-5492-2D05F7CE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결론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31BBA4F-84B7-A29E-1690-A37BD8957C6B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3. </a:t>
            </a:r>
            <a:r>
              <a:rPr lang="ko-KR" altLang="en-US" sz="1400" b="0" dirty="0">
                <a:solidFill>
                  <a:schemeClr val="bg1"/>
                </a:solidFill>
              </a:rPr>
              <a:t>분석 결과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9EEEC9E7-D75F-8FCF-6F87-B5FCA6D9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449272" cy="51125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i="0" dirty="0"/>
              <a:t>최종 결론</a:t>
            </a:r>
            <a:endParaRPr lang="en-US" altLang="ko-KR" i="0" dirty="0"/>
          </a:p>
          <a:p>
            <a:pPr marL="778514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경마 성적에 영향을 주는 요소는 분명히 있었으며 완벽하지는 못하더라도 어느 정도의 예측이 가능한 스포츠로 볼 수 있다</a:t>
            </a:r>
            <a:r>
              <a:rPr lang="en-US" altLang="ko-KR" i="0" dirty="0"/>
              <a:t>. (</a:t>
            </a:r>
            <a:r>
              <a:rPr lang="ko-KR" altLang="en-US" i="0" dirty="0"/>
              <a:t>연령</a:t>
            </a:r>
            <a:r>
              <a:rPr lang="en-US" altLang="ko-KR" i="0" dirty="0"/>
              <a:t>, </a:t>
            </a:r>
            <a:r>
              <a:rPr lang="ko-KR" altLang="en-US" i="0" dirty="0" err="1"/>
              <a:t>마번</a:t>
            </a:r>
            <a:r>
              <a:rPr lang="en-US" altLang="ko-KR" i="0" dirty="0"/>
              <a:t>, </a:t>
            </a:r>
            <a:r>
              <a:rPr lang="ko-KR" altLang="en-US" i="0" dirty="0"/>
              <a:t>과거 성적 등</a:t>
            </a:r>
            <a:r>
              <a:rPr lang="en-US" altLang="ko-KR" i="0" dirty="0"/>
              <a:t>)</a:t>
            </a:r>
          </a:p>
          <a:p>
            <a:pPr marL="778514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부담 중량과 같은 경기 능력 보정 시스템 때문에 관람객의 예측을 흐리게 하는 요소가 있어 마권을 구매하는 관람객에 한정해 도박적인 요소 또한 동시에 띄고 있다</a:t>
            </a:r>
            <a:r>
              <a:rPr lang="en-US" altLang="ko-KR" i="0" dirty="0"/>
              <a:t>.</a:t>
            </a:r>
          </a:p>
          <a:p>
            <a:pPr marL="778514" lvl="1" indent="-342900">
              <a:buFont typeface="Wingdings" panose="05000000000000000000" pitchFamily="2" charset="2"/>
              <a:buChar char="Ø"/>
            </a:pPr>
            <a:endParaRPr lang="en-US" altLang="ko-KR" i="0" dirty="0"/>
          </a:p>
          <a:p>
            <a:pPr marL="778514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관람객 입장</a:t>
            </a:r>
            <a:endParaRPr lang="en-US" altLang="ko-KR" i="0" dirty="0"/>
          </a:p>
          <a:p>
            <a:pPr marL="1214129" lvl="2" indent="-342900">
              <a:buFont typeface="Wingdings" panose="05000000000000000000" pitchFamily="2" charset="2"/>
              <a:buChar char="ü"/>
            </a:pPr>
            <a:r>
              <a:rPr lang="ko-KR" altLang="en-US" i="0" dirty="0"/>
              <a:t>우수한 말을 예측할 수 있는 연령</a:t>
            </a:r>
            <a:r>
              <a:rPr lang="en-US" altLang="ko-KR" i="0" dirty="0"/>
              <a:t>, </a:t>
            </a:r>
            <a:r>
              <a:rPr lang="ko-KR" altLang="en-US" i="0" dirty="0"/>
              <a:t>과거 성적 통계 등의 요소를 고려하여 상위권을 어느정도 가늠을 잡을 여지가 있다</a:t>
            </a:r>
            <a:endParaRPr lang="en-US" altLang="ko-KR" i="0" dirty="0"/>
          </a:p>
          <a:p>
            <a:pPr marL="1214129" lvl="2" indent="-342900">
              <a:buFont typeface="Wingdings" panose="05000000000000000000" pitchFamily="2" charset="2"/>
              <a:buChar char="ü"/>
            </a:pPr>
            <a:r>
              <a:rPr lang="ko-KR" altLang="en-US" i="0" dirty="0"/>
              <a:t>다만 필승의 전략은 없으므로 베팅 손해를 최소화한다는 마인드로 접근이 필요</a:t>
            </a:r>
            <a:endParaRPr lang="en-US" altLang="ko-KR" i="0" dirty="0"/>
          </a:p>
          <a:p>
            <a:pPr marL="778514" lvl="1" indent="-342900">
              <a:buFont typeface="Wingdings" panose="05000000000000000000" pitchFamily="2" charset="2"/>
              <a:buChar char="Ø"/>
            </a:pPr>
            <a:r>
              <a:rPr lang="ko-KR" altLang="en-US" i="0" dirty="0"/>
              <a:t>주최자 입장</a:t>
            </a:r>
            <a:endParaRPr lang="en-US" altLang="ko-KR" i="0" dirty="0"/>
          </a:p>
          <a:p>
            <a:pPr marL="1214129" lvl="2" indent="-342900">
              <a:buFont typeface="Wingdings" panose="05000000000000000000" pitchFamily="2" charset="2"/>
              <a:buChar char="ü"/>
            </a:pPr>
            <a:r>
              <a:rPr lang="ko-KR" altLang="en-US" i="0" dirty="0"/>
              <a:t>부담 중량 시스템을 좀 더 가다듬을 필요가 있다 </a:t>
            </a:r>
            <a:r>
              <a:rPr lang="en-US" altLang="ko-KR" i="0" dirty="0"/>
              <a:t>(</a:t>
            </a:r>
            <a:r>
              <a:rPr lang="ko-KR" altLang="en-US" i="0" dirty="0"/>
              <a:t>암말 보정이 암말에 불리하게 작용함</a:t>
            </a:r>
            <a:r>
              <a:rPr lang="en-US" altLang="ko-KR" i="0" dirty="0"/>
              <a:t>)</a:t>
            </a:r>
          </a:p>
          <a:p>
            <a:pPr marL="1214129" lvl="2" indent="-342900">
              <a:buFont typeface="Wingdings" panose="05000000000000000000" pitchFamily="2" charset="2"/>
              <a:buChar char="ü"/>
            </a:pPr>
            <a:r>
              <a:rPr lang="ko-KR" altLang="en-US" i="0" dirty="0"/>
              <a:t>관람객이 예측하기 힘든 더 짜릿한 경기를 위해서는 경기 </a:t>
            </a:r>
            <a:r>
              <a:rPr lang="ko-KR" altLang="en-US" i="0" dirty="0" err="1"/>
              <a:t>티어</a:t>
            </a:r>
            <a:r>
              <a:rPr lang="ko-KR" altLang="en-US" i="0" dirty="0"/>
              <a:t> 등급을 세분화하는 것도 좋은 전략이 될 수 있음 </a:t>
            </a:r>
            <a:r>
              <a:rPr lang="en-US" altLang="ko-KR" i="0" dirty="0"/>
              <a:t>(</a:t>
            </a:r>
            <a:r>
              <a:rPr lang="ko-KR" altLang="en-US" i="0" dirty="0"/>
              <a:t>국</a:t>
            </a:r>
            <a:r>
              <a:rPr lang="en-US" altLang="ko-KR" i="0" dirty="0"/>
              <a:t>6, </a:t>
            </a:r>
            <a:r>
              <a:rPr lang="ko-KR" altLang="en-US" i="0" dirty="0"/>
              <a:t>국</a:t>
            </a:r>
            <a:r>
              <a:rPr lang="en-US" altLang="ko-KR" i="0" dirty="0"/>
              <a:t>5</a:t>
            </a:r>
            <a:r>
              <a:rPr lang="ko-KR" altLang="en-US" i="0" dirty="0"/>
              <a:t>등급의 경기가 많으므로</a:t>
            </a:r>
            <a:r>
              <a:rPr lang="en-US" altLang="ko-KR" i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3148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69F5-53B2-55DF-E248-9BBC1407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47D66E-C1C9-18F4-1501-EF09B262FE10}"/>
              </a:ext>
            </a:extLst>
          </p:cNvPr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DC7BFC40-E7BA-C955-10E7-62BB8CB00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7454" y="3213770"/>
            <a:ext cx="2088232" cy="123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문제점 해결 과정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과제 진행 중 느낀 점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6717AF2B-78AF-4138-4C7C-93D86CC21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62" y="1557586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EDDE10F-A12F-4D05-7AF1-9BD79E0C0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972" y="1630576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과제 수행 후기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276B69-21D3-787C-86FB-17C2BE95BE2E}"/>
              </a:ext>
            </a:extLst>
          </p:cNvPr>
          <p:cNvSpPr/>
          <p:nvPr/>
        </p:nvSpPr>
        <p:spPr>
          <a:xfrm>
            <a:off x="7535366" y="2277666"/>
            <a:ext cx="3744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문제점 해결 과정 및 느낀 점</a:t>
            </a:r>
            <a:endParaRPr lang="en-US" altLang="ko-KR" sz="1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587147-CBAB-9EC7-7957-E900E998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7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827C3-B363-DA8F-ADF2-3220D8A1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B7193-B1B9-0C4C-D7AA-2D501A96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문제점 해결 과정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85E2432-7D3D-1867-3465-F0908C53704A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4. </a:t>
            </a:r>
            <a:r>
              <a:rPr lang="ko-KR" altLang="en-US" sz="1400" b="0" dirty="0">
                <a:solidFill>
                  <a:schemeClr val="bg1"/>
                </a:solidFill>
              </a:rPr>
              <a:t>과제 수행 후기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181A23D9-267B-6B18-613C-5C9FCA6E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665296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해결 과정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 데이터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진료 데이터를 적합하게 사용할 방법을 찾지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못하였으며 최종적으로 진료건수를 이용하여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경주 성적과 상관관계를 찾으려 하였음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또한 좋지 않았음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도메인 지식의 결여가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주요한 원인으로 확인됨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단순 감기도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골절상도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건으로 처리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본문에서도 언급하였듯이 충분한 도메인 지식을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확보하여 질병 별로 가중치를 레이블 처리하여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 산출에 사용하면 좋은 결과를 얻어낼 수</a:t>
            </a:r>
            <a:b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C7ED-2FA8-53EF-1DDC-2C2DF483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70" y="1557586"/>
            <a:ext cx="4885637" cy="50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2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01D8-3268-24BE-BC54-0FD353CB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51BEF-5F73-AA9A-1D3A-321BD940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과제 진행 중 느낀 점</a:t>
            </a:r>
            <a:endParaRPr lang="ko-KR" altLang="en-US" sz="3200" dirty="0">
              <a:solidFill>
                <a:srgbClr val="17E793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45EA465-2AF4-6D27-C53E-2B9011F42F45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4. </a:t>
            </a:r>
            <a:r>
              <a:rPr lang="ko-KR" altLang="en-US" sz="1400" b="0" dirty="0">
                <a:solidFill>
                  <a:schemeClr val="bg1"/>
                </a:solidFill>
              </a:rPr>
              <a:t>과제 수행 후기</a:t>
            </a:r>
          </a:p>
        </p:txBody>
      </p:sp>
      <p:sp>
        <p:nvSpPr>
          <p:cNvPr id="4" name="내용 개체 틀 36">
            <a:extLst>
              <a:ext uri="{FF2B5EF4-FFF2-40B4-BE49-F238E27FC236}">
                <a16:creationId xmlns:a16="http://schemas.microsoft.com/office/drawing/2014/main" id="{36C4F869-6F4C-B2A6-8968-D7E645F9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665296" cy="52565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느낀 점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분석에 있어서 다각도의 시야가 매우 중요함을 느낌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문헌이나 자체적인 조사 과정에서 예상치 못한 요소가 종속변수에 영향을 줄 수 있다는 점을 확인하였음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수치 비교와 시각화 자료 비교를 적합하게 사용해야 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수치적으로는 파악할 수 없어 그래프를 이용해서 파악해야 했던 경우가 있었고 반대로 그래프로는 뚜렷한 데이터간 관계를 알 수 없어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기술통계량이나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상관계수에 의존해야 하는 경우도 있었음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경마 자체에 관하여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주관적으로는 경마는 도박에 가깝다고 여겼으나 그 역사가 깊고 말의 세부적인 사항에 따라 예측 가능한 요소가 있는 스포츠라는 사실을 알 수 있었음 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도박 요소가 없다는 것은 아님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76360" lvl="2" indent="-342900">
              <a:buFont typeface="Wingdings" panose="05000000000000000000" pitchFamily="2" charset="2"/>
              <a:buChar char="Ø"/>
            </a:pP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관람객들이 지나치게 베팅에 몰두하지 않고 가볍게 즐긴다면 보다 건전한 </a:t>
            </a:r>
            <a:r>
              <a:rPr lang="ko-KR" altLang="en-US" i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스포츠로써의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인식이 확대될 수 있을 것으로 기대함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16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BD25D-DBDC-353E-0E80-BF20C582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CD58C-B94B-973D-29D3-E80CEE657BC7}"/>
              </a:ext>
            </a:extLst>
          </p:cNvPr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B3336CA-6962-8AEE-0F9D-EEC9FCAE6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7454" y="3213770"/>
            <a:ext cx="1863819" cy="8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참고 문헌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Q</a:t>
            </a: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&amp; A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1C9C3F32-DC7F-976B-0C10-8273D05E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62" y="1557586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05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56C66256-C790-A911-4C2A-D813CD74F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972" y="1630576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마무리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CF8A84-B6A6-62BF-7647-B02A661FA00C}"/>
              </a:ext>
            </a:extLst>
          </p:cNvPr>
          <p:cNvSpPr/>
          <p:nvPr/>
        </p:nvSpPr>
        <p:spPr>
          <a:xfrm>
            <a:off x="7535366" y="2277666"/>
            <a:ext cx="3744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참고 문헌 및 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Q&amp;A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6D9EA7-CD88-1140-FED0-87DE809E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327B-EDDE-D771-A351-F96C52033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8EE3D-6A8C-68D5-2714-4438763B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참고 문헌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9614CC9-2F0B-7535-C381-59C46102A57D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5. </a:t>
            </a:r>
            <a:r>
              <a:rPr lang="ko-KR" altLang="en-US" sz="1400" b="0" dirty="0">
                <a:solidFill>
                  <a:schemeClr val="bg1"/>
                </a:solidFill>
              </a:rPr>
              <a:t>참고 문헌</a:t>
            </a: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DC1EB6F5-7228-C428-7D1F-C290D7042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5040560"/>
          </a:xfrm>
        </p:spPr>
        <p:txBody>
          <a:bodyPr>
            <a:normAutofit/>
          </a:bodyPr>
          <a:lstStyle/>
          <a:p>
            <a:pPr marL="0" indent="0"/>
            <a:r>
              <a:rPr lang="en-US" altLang="ko-KR" sz="1600" i="0" dirty="0"/>
              <a:t>[</a:t>
            </a:r>
            <a:r>
              <a:rPr lang="ko-KR" altLang="en-US" sz="1600" i="0" dirty="0"/>
              <a:t>논문</a:t>
            </a:r>
            <a:r>
              <a:rPr lang="en-US" altLang="ko-KR" sz="1600" i="0" dirty="0"/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i="0" dirty="0"/>
              <a:t>47p : </a:t>
            </a:r>
            <a:r>
              <a:rPr lang="ko-KR" altLang="en-US" sz="1600" i="0" dirty="0" err="1"/>
              <a:t>허태성</a:t>
            </a:r>
            <a:r>
              <a:rPr lang="en-US" altLang="ko-KR" sz="1600" i="0" dirty="0"/>
              <a:t>, </a:t>
            </a:r>
            <a:r>
              <a:rPr lang="ko-KR" altLang="en-US" sz="1600" i="0" dirty="0"/>
              <a:t>송민섭</a:t>
            </a:r>
            <a:r>
              <a:rPr lang="en-US" altLang="ko-KR" sz="1600" i="0" dirty="0"/>
              <a:t>, and </a:t>
            </a:r>
            <a:r>
              <a:rPr lang="ko-KR" altLang="en-US" sz="1600" i="0" dirty="0"/>
              <a:t>고동수</a:t>
            </a:r>
            <a:r>
              <a:rPr lang="en-US" altLang="ko-KR" sz="1600" i="0" dirty="0"/>
              <a:t>. “</a:t>
            </a:r>
            <a:r>
              <a:rPr lang="ko-KR" altLang="en-US" sz="1600" i="0" dirty="0"/>
              <a:t>회귀 분석을 통한 경마 순위 예측 모형</a:t>
            </a:r>
            <a:r>
              <a:rPr lang="en-US" altLang="ko-KR" sz="1600" i="0" dirty="0"/>
              <a:t>.” </a:t>
            </a:r>
            <a:r>
              <a:rPr lang="ko-KR" altLang="en-US" sz="1600" i="0" dirty="0"/>
              <a:t>한국컴퓨터정보학회 하계학술대회 논문집 </a:t>
            </a:r>
            <a:r>
              <a:rPr lang="en-US" altLang="ko-KR" sz="1600" i="0" dirty="0"/>
              <a:t>30, no. 2 (2022): 2. </a:t>
            </a:r>
            <a:r>
              <a:rPr lang="en-US" altLang="ko-KR" sz="1600" i="0" dirty="0">
                <a:hlinkClick r:id="rId2"/>
              </a:rPr>
              <a:t>https://scienceon.kisti.re.kr/commons/util/originalView.do?cn=CFKO202232249518440&amp;oCn=NPAP13595101&amp;dbt=CFKO&amp;journal=NPRO00386978</a:t>
            </a:r>
            <a:r>
              <a:rPr lang="en-US" altLang="ko-KR" sz="1600" i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i="0" dirty="0"/>
              <a:t>49p : </a:t>
            </a:r>
            <a:r>
              <a:rPr lang="ko-KR" altLang="en-US" sz="1600" i="0" dirty="0" err="1"/>
              <a:t>최혜민</a:t>
            </a:r>
            <a:r>
              <a:rPr lang="en-US" altLang="ko-KR" sz="1600" i="0" dirty="0"/>
              <a:t>, </a:t>
            </a:r>
            <a:r>
              <a:rPr lang="ko-KR" altLang="en-US" sz="1600" i="0" dirty="0"/>
              <a:t>황나영</a:t>
            </a:r>
            <a:r>
              <a:rPr lang="en-US" altLang="ko-KR" sz="1600" i="0" dirty="0"/>
              <a:t>, </a:t>
            </a:r>
            <a:r>
              <a:rPr lang="ko-KR" altLang="en-US" sz="1600" i="0" dirty="0" err="1"/>
              <a:t>황찬경</a:t>
            </a:r>
            <a:r>
              <a:rPr lang="en-US" altLang="ko-KR" sz="1600" i="0" dirty="0"/>
              <a:t>, and </a:t>
            </a:r>
            <a:r>
              <a:rPr lang="ko-KR" altLang="en-US" sz="1600" i="0" dirty="0" err="1"/>
              <a:t>송종우</a:t>
            </a:r>
            <a:r>
              <a:rPr lang="en-US" altLang="ko-KR" sz="1600" i="0" dirty="0"/>
              <a:t>. “</a:t>
            </a:r>
            <a:r>
              <a:rPr lang="ko-KR" altLang="en-US" sz="1600" i="0" dirty="0"/>
              <a:t>서울 경마 경기 </a:t>
            </a:r>
            <a:r>
              <a:rPr lang="ko-KR" altLang="en-US" sz="1600" i="0" dirty="0" err="1"/>
              <a:t>우승마</a:t>
            </a:r>
            <a:r>
              <a:rPr lang="ko-KR" altLang="en-US" sz="1600" i="0" dirty="0"/>
              <a:t> 예측 모형 연구</a:t>
            </a:r>
            <a:r>
              <a:rPr lang="en-US" altLang="ko-KR" sz="1600" i="0" dirty="0"/>
              <a:t>.” </a:t>
            </a:r>
            <a:r>
              <a:rPr lang="ko-KR" altLang="en-US" sz="1600" i="0" dirty="0"/>
              <a:t>응용통계연구 </a:t>
            </a:r>
            <a:r>
              <a:rPr lang="en-US" altLang="ko-KR" sz="1600" i="0" dirty="0"/>
              <a:t>28, no. 6 (2015): 4. </a:t>
            </a:r>
            <a:r>
              <a:rPr lang="en-US" altLang="ko-KR" sz="1600" i="0" dirty="0">
                <a:hlinkClick r:id="rId3"/>
              </a:rPr>
              <a:t>https://scienceon.kisti.re.kr/commons/util/originalView.do?cn=JAKO201504255079117&amp;dbt=JAKO&amp;koi=KISTI1.1003%2FJNL.JAKO201504255079117</a:t>
            </a:r>
            <a:r>
              <a:rPr lang="en-US" altLang="ko-KR" sz="1600" i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i="0" dirty="0"/>
              <a:t>51p : </a:t>
            </a:r>
            <a:r>
              <a:rPr lang="ko-KR" altLang="en-US" sz="1600" i="0" dirty="0"/>
              <a:t>김진홍</a:t>
            </a:r>
            <a:r>
              <a:rPr lang="en-US" altLang="ko-KR" sz="1600" i="0" dirty="0"/>
              <a:t>. “</a:t>
            </a:r>
            <a:r>
              <a:rPr lang="ko-KR" altLang="en-US" sz="1600" i="0" dirty="0" err="1"/>
              <a:t>의사결정트리</a:t>
            </a:r>
            <a:r>
              <a:rPr lang="ko-KR" altLang="en-US" sz="1600" i="0" dirty="0"/>
              <a:t> 프로세스를 이용한 경마순위 예측시스템에 대한 연구</a:t>
            </a:r>
            <a:r>
              <a:rPr lang="en-US" altLang="ko-KR" sz="1600" i="0" dirty="0"/>
              <a:t>.” </a:t>
            </a:r>
            <a:r>
              <a:rPr lang="ko-KR" altLang="en-US" sz="1600" i="0" dirty="0"/>
              <a:t>서강대학교</a:t>
            </a:r>
            <a:r>
              <a:rPr lang="en-US" altLang="ko-KR" sz="1600" i="0" dirty="0"/>
              <a:t>, 2005, 37. </a:t>
            </a:r>
            <a:r>
              <a:rPr lang="en-US" altLang="ko-KR" sz="1600" i="0" dirty="0">
                <a:hlinkClick r:id="rId3"/>
              </a:rPr>
              <a:t>https://scienceon.kisti.re.kr/commons/util/originalView.do?cn=JAKO201504255079117&amp;dbt=JAKO&amp;koi=KISTI1.1003%2FJNL.JAKO201504255079117</a:t>
            </a:r>
            <a:r>
              <a:rPr lang="en-US" altLang="ko-KR" sz="1600" i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 marL="0" indent="0"/>
            <a:r>
              <a:rPr lang="en-US" altLang="ko-KR" sz="1600" i="0" dirty="0"/>
              <a:t>[</a:t>
            </a:r>
            <a:r>
              <a:rPr lang="ko-KR" altLang="en-US" sz="1600" i="0" dirty="0"/>
              <a:t>경마 관련 규정</a:t>
            </a:r>
            <a:r>
              <a:rPr lang="en-US" altLang="ko-KR" sz="1600" i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/>
              <a:t>한국마사회</a:t>
            </a:r>
            <a:r>
              <a:rPr lang="en-US" altLang="ko-KR" sz="1600" i="0" dirty="0"/>
              <a:t>, “</a:t>
            </a:r>
            <a:r>
              <a:rPr lang="ko-KR" altLang="en-US" sz="1600" i="0" dirty="0"/>
              <a:t>서울경마</a:t>
            </a:r>
            <a:r>
              <a:rPr lang="en-US" altLang="ko-KR" sz="1600" i="0" dirty="0"/>
              <a:t>_</a:t>
            </a:r>
            <a:r>
              <a:rPr lang="ko-KR" altLang="en-US" sz="1600" i="0" dirty="0"/>
              <a:t>경마정보</a:t>
            </a:r>
            <a:r>
              <a:rPr lang="en-US" altLang="ko-KR" sz="1600" i="0" dirty="0"/>
              <a:t>”, </a:t>
            </a:r>
            <a:r>
              <a:rPr lang="ko-KR" altLang="en-US" sz="1600" i="0" dirty="0"/>
              <a:t>한국마사회 경마정보</a:t>
            </a:r>
            <a:r>
              <a:rPr lang="en-US" altLang="ko-KR" sz="1600" i="0" dirty="0"/>
              <a:t>, 2014, </a:t>
            </a:r>
            <a:r>
              <a:rPr lang="en-US" altLang="ko-KR" sz="1600" i="0" dirty="0">
                <a:hlinkClick r:id="rId4"/>
              </a:rPr>
              <a:t>https://race.kra.co.kr/seoulMain.do</a:t>
            </a:r>
            <a:r>
              <a:rPr lang="en-US" altLang="ko-KR" sz="1600" i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 marL="0" indent="0"/>
            <a:r>
              <a:rPr lang="en-US" altLang="ko-KR" sz="1600" i="0" dirty="0"/>
              <a:t>[</a:t>
            </a:r>
            <a:r>
              <a:rPr lang="ko-KR" altLang="en-US" sz="1600" i="0" dirty="0"/>
              <a:t>경마 데이터</a:t>
            </a:r>
            <a:r>
              <a:rPr lang="en-US" altLang="ko-KR" sz="1600" i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i="0" dirty="0"/>
              <a:t>한국마사회</a:t>
            </a:r>
            <a:r>
              <a:rPr lang="en-US" altLang="ko-KR" sz="1600" i="0" dirty="0"/>
              <a:t>, “</a:t>
            </a:r>
            <a:r>
              <a:rPr lang="ko-KR" altLang="en-US" sz="1600" i="0" dirty="0"/>
              <a:t>한국마사회 경주기록 정보</a:t>
            </a:r>
            <a:r>
              <a:rPr lang="en-US" altLang="ko-KR" sz="1600" i="0" dirty="0"/>
              <a:t>”,</a:t>
            </a:r>
            <a:r>
              <a:rPr lang="ko-KR" altLang="en-US" sz="1600" i="0" dirty="0"/>
              <a:t> </a:t>
            </a:r>
            <a:r>
              <a:rPr lang="ko-KR" altLang="en-US" sz="1600" i="0" dirty="0" err="1"/>
              <a:t>공공데이터포털</a:t>
            </a:r>
            <a:r>
              <a:rPr lang="en-US" altLang="ko-KR" sz="1600" i="0" dirty="0"/>
              <a:t>, 2023, </a:t>
            </a:r>
            <a:r>
              <a:rPr lang="en-US" altLang="ko-KR" sz="1600" i="0" dirty="0">
                <a:hlinkClick r:id="rId5"/>
              </a:rPr>
              <a:t>https://www.data.go.kr/data/15058305/openapi.do</a:t>
            </a:r>
            <a:r>
              <a:rPr lang="en-US" altLang="ko-KR" sz="1600" i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 marL="0" indent="0"/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 marL="0" indent="0"/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600" i="0" dirty="0"/>
          </a:p>
          <a:p>
            <a:pPr marL="0" indent="0"/>
            <a:endParaRPr lang="en-US" altLang="ko-KR" sz="1600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sz="1600" i="0" dirty="0"/>
          </a:p>
        </p:txBody>
      </p:sp>
    </p:spTree>
    <p:extLst>
      <p:ext uri="{BB962C8B-B14F-4D97-AF65-F5344CB8AC3E}">
        <p14:creationId xmlns:p14="http://schemas.microsoft.com/office/powerpoint/2010/main" val="420762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범위 설정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EE0B666-DD8E-364F-DFFE-B47CF90855A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A1B736-AAA6-F538-49E7-1325F82E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398" y="1905844"/>
            <a:ext cx="2825895" cy="3816546"/>
          </a:xfrm>
          <a:prstGeom prst="rect">
            <a:avLst/>
          </a:prstGeom>
        </p:spPr>
      </p:pic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DFBA5408-60D9-C5C7-B599-1E0D6EE3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데이터의 범위는 한국마사회에서 제공하는 국내 경기에 한정하여 분석을 진행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보다 정확한 분석을 위해서는 경기의 세부 규정을 확인하여 동등한 기준의 데이터끼리 분석을 진행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말의 </a:t>
            </a:r>
            <a:r>
              <a:rPr lang="ko-KR" altLang="en-US" i="0" dirty="0" err="1"/>
              <a:t>레이팅</a:t>
            </a:r>
            <a:r>
              <a:rPr lang="ko-KR" altLang="en-US" i="0" dirty="0"/>
              <a:t> 및 성별에 따른 경주등급 통일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 err="1"/>
              <a:t>레이팅</a:t>
            </a:r>
            <a:r>
              <a:rPr lang="ko-KR" altLang="en-US" i="0" dirty="0"/>
              <a:t> </a:t>
            </a:r>
            <a:r>
              <a:rPr lang="en-US" altLang="ko-KR" i="0" dirty="0"/>
              <a:t>: </a:t>
            </a:r>
            <a:r>
              <a:rPr lang="ko-KR" altLang="en-US" i="0" dirty="0"/>
              <a:t>과거 성적에 따라 말에게 부여하는 등급 점수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분석에 이용할 데이터는 경기를 관전하는 일반인이 사전에 알 수 있는 데이터를 기반으로 선정</a:t>
            </a:r>
            <a:endParaRPr lang="en-US" altLang="ko-KR" i="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02" y="4077866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EB51-BA59-E265-6375-2BADE703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6D55-6DDD-3927-5F21-30BFE8EA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범위 설정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3EAE568-9155-27CA-CA3F-E842B6817BE7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8384199F-D118-EB7A-8CBD-30EEFB32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경주등급 정보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말의 </a:t>
            </a:r>
            <a:r>
              <a:rPr lang="ko-KR" altLang="en-US" i="0" dirty="0" err="1"/>
              <a:t>레이팅</a:t>
            </a:r>
            <a:r>
              <a:rPr lang="ko-KR" altLang="en-US" i="0" dirty="0"/>
              <a:t> 및 연령</a:t>
            </a:r>
            <a:r>
              <a:rPr lang="en-US" altLang="ko-KR" i="0" dirty="0"/>
              <a:t>/</a:t>
            </a:r>
            <a:r>
              <a:rPr lang="ko-KR" altLang="en-US" i="0" dirty="0"/>
              <a:t>성별 분류에 따라 경기군 분리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주로 </a:t>
            </a:r>
            <a:r>
              <a:rPr lang="ko-KR" altLang="en-US" i="0" dirty="0" err="1"/>
              <a:t>레이팅의</a:t>
            </a:r>
            <a:r>
              <a:rPr lang="ko-KR" altLang="en-US" i="0" dirty="0"/>
              <a:t> 변화에 따라 상위 </a:t>
            </a:r>
            <a:r>
              <a:rPr lang="ko-KR" altLang="en-US" i="0" dirty="0" err="1"/>
              <a:t>티어의</a:t>
            </a:r>
            <a:r>
              <a:rPr lang="ko-KR" altLang="en-US" i="0" dirty="0"/>
              <a:t> 경기로 진출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등급분류 규정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데이터가 많은 </a:t>
            </a:r>
            <a:r>
              <a:rPr lang="en-US" altLang="ko-KR" i="0" dirty="0"/>
              <a:t>6</a:t>
            </a:r>
            <a:r>
              <a:rPr lang="ko-KR" altLang="en-US" i="0" dirty="0"/>
              <a:t>등급의 경기로 데이터 분석 진행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6</a:t>
            </a:r>
            <a:r>
              <a:rPr lang="ko-KR" altLang="en-US" i="0" dirty="0"/>
              <a:t>등급 경기는 규정상 국산마만 출전 가능하므로 데이터의  균등한 품질이 유지됨</a:t>
            </a:r>
            <a:endParaRPr lang="en-US" altLang="ko-KR" i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D72391-5278-D01A-B522-8EE2B3C6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4077866"/>
            <a:ext cx="4837418" cy="25792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0F8834-718D-DED8-35F2-632C351F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382" y="1989634"/>
            <a:ext cx="3744416" cy="38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C011-F212-697B-8D70-4D3991189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847AD-E1AE-C161-B083-CE765D3C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분석 범위 설정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C8F18A3-A3CB-8D2B-7833-E346F98A3ED1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DE10735E-3A66-BB76-4DD5-A0A747494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5472608" cy="48245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일반인이 알 수 있는 사전 데이터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(1, 2) : </a:t>
            </a:r>
            <a:r>
              <a:rPr lang="ko-KR" altLang="en-US" i="0" dirty="0"/>
              <a:t>과거 경기 성적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(3, 4, 5, 6) : </a:t>
            </a:r>
            <a:r>
              <a:rPr lang="ko-KR" altLang="en-US" i="0" dirty="0"/>
              <a:t>과거 경기 관련 기록 </a:t>
            </a:r>
            <a:r>
              <a:rPr lang="en-US" altLang="ko-KR" i="0" dirty="0"/>
              <a:t>(</a:t>
            </a:r>
            <a:r>
              <a:rPr lang="ko-KR" altLang="en-US" i="0" dirty="0"/>
              <a:t>다른 말</a:t>
            </a:r>
            <a:r>
              <a:rPr lang="en-US" altLang="ko-KR" i="0" dirty="0"/>
              <a:t>)</a:t>
            </a:r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(7) : </a:t>
            </a:r>
            <a:r>
              <a:rPr lang="ko-KR" altLang="en-US" i="0" dirty="0"/>
              <a:t>경기 부담 중량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ko-KR" altLang="en-US" i="0" dirty="0"/>
              <a:t>부담 중량 </a:t>
            </a:r>
            <a:r>
              <a:rPr lang="en-US" altLang="ko-KR" i="0" dirty="0"/>
              <a:t>: </a:t>
            </a:r>
            <a:r>
              <a:rPr lang="ko-KR" altLang="en-US" i="0" dirty="0"/>
              <a:t>모든 말에게 공정한 경기를 위하여 우수하다고 판단되는 말에게 부여되는 추가 중량</a:t>
            </a:r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r>
              <a:rPr lang="en-US" altLang="ko-KR" i="0" dirty="0"/>
              <a:t>(11~ ) : </a:t>
            </a:r>
            <a:r>
              <a:rPr lang="ko-KR" altLang="en-US" i="0" dirty="0"/>
              <a:t>기수 정보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혈통 정보</a:t>
            </a:r>
            <a:r>
              <a:rPr lang="en-US" altLang="ko-KR" i="0" dirty="0"/>
              <a:t>, </a:t>
            </a:r>
            <a:r>
              <a:rPr lang="ko-KR" altLang="en-US" i="0" dirty="0"/>
              <a:t>진료 </a:t>
            </a:r>
            <a:r>
              <a:rPr lang="en-US" altLang="ko-KR" i="0" dirty="0"/>
              <a:t>/ </a:t>
            </a:r>
            <a:r>
              <a:rPr lang="ko-KR" altLang="en-US" i="0" dirty="0"/>
              <a:t>훈련 기록 등 추가적인 정보는 한국 마사회에서 정기적으로 제공 중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이외 기상 정보</a:t>
            </a:r>
            <a:r>
              <a:rPr lang="en-US" altLang="ko-KR" i="0" dirty="0"/>
              <a:t>, </a:t>
            </a:r>
            <a:r>
              <a:rPr lang="ko-KR" altLang="en-US" i="0" dirty="0" err="1"/>
              <a:t>마번</a:t>
            </a:r>
            <a:r>
              <a:rPr lang="ko-KR" altLang="en-US" i="0" dirty="0"/>
              <a:t> </a:t>
            </a:r>
            <a:r>
              <a:rPr lang="en-US" altLang="ko-KR" i="0" dirty="0"/>
              <a:t>(</a:t>
            </a:r>
            <a:r>
              <a:rPr lang="ko-KR" altLang="en-US" i="0" dirty="0"/>
              <a:t>부여 코스</a:t>
            </a:r>
            <a:r>
              <a:rPr lang="en-US" altLang="ko-KR" i="0" dirty="0"/>
              <a:t>) </a:t>
            </a:r>
            <a:r>
              <a:rPr lang="ko-KR" altLang="en-US" i="0" dirty="0"/>
              <a:t>등의 정보를 바탕으로 데이터 분석 진행</a:t>
            </a:r>
            <a:endParaRPr lang="en-US" altLang="ko-KR" i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AF2E28-BFBD-4A6E-8021-BEBE4510E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 r="8659"/>
          <a:stretch/>
        </p:blipFill>
        <p:spPr bwMode="auto">
          <a:xfrm>
            <a:off x="5942292" y="2061642"/>
            <a:ext cx="5979306" cy="33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6FED-16BA-970D-AAF9-4E3CB07B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A166E-B191-0B0C-F5B4-3C79E249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333450"/>
            <a:ext cx="8275655" cy="79875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가설 수립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6118AFB-3F0C-43CD-AEBC-CB4B2E8CCFAD}"/>
              </a:ext>
            </a:extLst>
          </p:cNvPr>
          <p:cNvSpPr txBox="1">
            <a:spLocks/>
          </p:cNvSpPr>
          <p:nvPr/>
        </p:nvSpPr>
        <p:spPr>
          <a:xfrm>
            <a:off x="264373" y="-170606"/>
            <a:ext cx="8275655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1400" b="0" dirty="0">
                <a:solidFill>
                  <a:schemeClr val="bg1"/>
                </a:solidFill>
              </a:rPr>
              <a:t>1. </a:t>
            </a:r>
            <a:r>
              <a:rPr lang="ko-KR" altLang="en-US" sz="1400" b="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387114C6-756A-5E02-7F4D-8F2C3A3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13570"/>
            <a:ext cx="7128792" cy="48245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잘 달리는 말의 요소를 추측하는 가설 수립</a:t>
            </a: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i="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i="0" dirty="0"/>
              <a:t>경기에 영향을 주는 외부 요소에 관한 가설 수립</a:t>
            </a: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840745" lvl="1" indent="-342900">
              <a:buFont typeface="Wingdings" panose="05000000000000000000" pitchFamily="2" charset="2"/>
              <a:buChar char="§"/>
            </a:pPr>
            <a:endParaRPr lang="en-US" altLang="ko-KR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81052-ED29-CE7E-F941-66B6854A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446" y="1810023"/>
            <a:ext cx="2664296" cy="4394464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8ABE15-88ED-CF36-A603-743FD5D3D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23486"/>
              </p:ext>
            </p:extLst>
          </p:nvPr>
        </p:nvGraphicFramePr>
        <p:xfrm>
          <a:off x="766614" y="1917626"/>
          <a:ext cx="5184576" cy="1635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나이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늙은 말일 수록 경주 성적이 떨어진다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숫말이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암말보다 경주 성적이 우수하다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체중은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근육량과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관련이 있으므로 적정 수준 내에서 높은 체중을 보유한 말이 성적이 우수할 것이다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3671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391A0A-F80A-480C-E363-67EC513BD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28548"/>
              </p:ext>
            </p:extLst>
          </p:nvPr>
        </p:nvGraphicFramePr>
        <p:xfrm>
          <a:off x="766614" y="4437906"/>
          <a:ext cx="5184576" cy="1177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3816425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365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가설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날씨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악천후일 경우 전반적인 경기 성적이 하락한다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코스 길이가 길 수록 전반적인 주행 능력이 떨어진다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45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11989</TotalTime>
  <Words>3888</Words>
  <Application>Microsoft Office PowerPoint</Application>
  <PresentationFormat>사용자 지정</PresentationFormat>
  <Paragraphs>892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Wingdings</vt:lpstr>
      <vt:lpstr>Calibri Light</vt:lpstr>
      <vt:lpstr>Arial</vt:lpstr>
      <vt:lpstr>맑은 고딕</vt:lpstr>
      <vt:lpstr>굴림체</vt:lpstr>
      <vt:lpstr>Office 테마</vt:lpstr>
      <vt:lpstr>탐색적 데이터분석 미니 프로젝트</vt:lpstr>
      <vt:lpstr>PowerPoint 프레젠테이션</vt:lpstr>
      <vt:lpstr>PowerPoint 프레젠테이션</vt:lpstr>
      <vt:lpstr>분석 배경 소개</vt:lpstr>
      <vt:lpstr>분석 목적 소개</vt:lpstr>
      <vt:lpstr>분석 범위 설정</vt:lpstr>
      <vt:lpstr>분석 범위 설정</vt:lpstr>
      <vt:lpstr>분석 범위 설정</vt:lpstr>
      <vt:lpstr>가설 수립</vt:lpstr>
      <vt:lpstr>관련 문헌 조사</vt:lpstr>
      <vt:lpstr>PowerPoint 프레젠테이션</vt:lpstr>
      <vt:lpstr>데이터 수집 과정 및 방법</vt:lpstr>
      <vt:lpstr>분석 프로세스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분석 방법 소개</vt:lpstr>
      <vt:lpstr>PowerPoint 프레젠테이션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분석 결과 도출</vt:lpstr>
      <vt:lpstr>가설 검증</vt:lpstr>
      <vt:lpstr>문헌 검증</vt:lpstr>
      <vt:lpstr>문헌 검증</vt:lpstr>
      <vt:lpstr>문헌 검증</vt:lpstr>
      <vt:lpstr>문헌 검증</vt:lpstr>
      <vt:lpstr>문헌 검증</vt:lpstr>
      <vt:lpstr>결론</vt:lpstr>
      <vt:lpstr>결론</vt:lpstr>
      <vt:lpstr>PowerPoint 프레젠테이션</vt:lpstr>
      <vt:lpstr>문제점 해결 과정</vt:lpstr>
      <vt:lpstr>과제 진행 중 느낀 점</vt:lpstr>
      <vt:lpstr>PowerPoint 프레젠테이션</vt:lpstr>
      <vt:lpstr>참고 문헌</vt:lpstr>
      <vt:lpstr>Q &amp; A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진규 이</cp:lastModifiedBy>
  <cp:revision>47</cp:revision>
  <dcterms:created xsi:type="dcterms:W3CDTF">2010-02-01T08:03:16Z</dcterms:created>
  <dcterms:modified xsi:type="dcterms:W3CDTF">2024-01-23T02:20:40Z</dcterms:modified>
  <cp:category>www.slidemembers.com</cp:category>
</cp:coreProperties>
</file>